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376" r:id="rId2"/>
    <p:sldId id="265" r:id="rId3"/>
    <p:sldId id="526" r:id="rId4"/>
    <p:sldId id="467" r:id="rId5"/>
    <p:sldId id="393" r:id="rId6"/>
    <p:sldId id="394" r:id="rId7"/>
    <p:sldId id="395" r:id="rId8"/>
    <p:sldId id="396" r:id="rId9"/>
    <p:sldId id="466" r:id="rId10"/>
    <p:sldId id="469" r:id="rId11"/>
    <p:sldId id="397" r:id="rId12"/>
    <p:sldId id="398" r:id="rId13"/>
    <p:sldId id="399" r:id="rId14"/>
    <p:sldId id="400" r:id="rId15"/>
    <p:sldId id="262" r:id="rId16"/>
    <p:sldId id="263" r:id="rId17"/>
    <p:sldId id="401" r:id="rId18"/>
    <p:sldId id="402" r:id="rId19"/>
    <p:sldId id="403" r:id="rId20"/>
    <p:sldId id="404" r:id="rId21"/>
    <p:sldId id="327" r:id="rId22"/>
    <p:sldId id="270" r:id="rId23"/>
    <p:sldId id="272" r:id="rId24"/>
    <p:sldId id="274" r:id="rId25"/>
    <p:sldId id="275" r:id="rId26"/>
    <p:sldId id="405" r:id="rId27"/>
    <p:sldId id="406" r:id="rId28"/>
    <p:sldId id="407" r:id="rId29"/>
    <p:sldId id="408" r:id="rId30"/>
    <p:sldId id="409" r:id="rId31"/>
    <p:sldId id="410" r:id="rId32"/>
    <p:sldId id="411" r:id="rId33"/>
    <p:sldId id="412" r:id="rId34"/>
    <p:sldId id="413" r:id="rId35"/>
    <p:sldId id="286" r:id="rId36"/>
    <p:sldId id="287" r:id="rId37"/>
    <p:sldId id="288" r:id="rId38"/>
    <p:sldId id="414" r:id="rId39"/>
    <p:sldId id="290" r:id="rId40"/>
    <p:sldId id="415" r:id="rId41"/>
    <p:sldId id="416" r:id="rId42"/>
    <p:sldId id="328" r:id="rId43"/>
    <p:sldId id="294" r:id="rId44"/>
    <p:sldId id="417" r:id="rId45"/>
    <p:sldId id="418" r:id="rId46"/>
    <p:sldId id="419" r:id="rId47"/>
    <p:sldId id="420" r:id="rId48"/>
    <p:sldId id="421" r:id="rId49"/>
    <p:sldId id="329" r:id="rId50"/>
    <p:sldId id="330" r:id="rId51"/>
    <p:sldId id="422" r:id="rId52"/>
    <p:sldId id="423" r:id="rId53"/>
    <p:sldId id="424" r:id="rId54"/>
    <p:sldId id="425" r:id="rId55"/>
    <p:sldId id="426" r:id="rId56"/>
    <p:sldId id="427"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273" r:id="rId73"/>
    <p:sldId id="365" r:id="rId74"/>
    <p:sldId id="350" r:id="rId75"/>
    <p:sldId id="443" r:id="rId76"/>
    <p:sldId id="444" r:id="rId77"/>
    <p:sldId id="445" r:id="rId78"/>
    <p:sldId id="446" r:id="rId79"/>
    <p:sldId id="447" r:id="rId80"/>
    <p:sldId id="448" r:id="rId81"/>
    <p:sldId id="449" r:id="rId82"/>
    <p:sldId id="450" r:id="rId83"/>
    <p:sldId id="451" r:id="rId84"/>
    <p:sldId id="452" r:id="rId85"/>
    <p:sldId id="453" r:id="rId86"/>
    <p:sldId id="454" r:id="rId87"/>
    <p:sldId id="455" r:id="rId88"/>
    <p:sldId id="456" r:id="rId89"/>
    <p:sldId id="386" r:id="rId90"/>
    <p:sldId id="367" r:id="rId91"/>
    <p:sldId id="368" r:id="rId92"/>
    <p:sldId id="457" r:id="rId93"/>
    <p:sldId id="458" r:id="rId94"/>
    <p:sldId id="459" r:id="rId95"/>
    <p:sldId id="460" r:id="rId96"/>
    <p:sldId id="461" r:id="rId97"/>
    <p:sldId id="462" r:id="rId98"/>
    <p:sldId id="375" r:id="rId99"/>
    <p:sldId id="463" r:id="rId100"/>
    <p:sldId id="379" r:id="rId101"/>
    <p:sldId id="381" r:id="rId102"/>
    <p:sldId id="382" r:id="rId103"/>
    <p:sldId id="384" r:id="rId104"/>
    <p:sldId id="464"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52" d="100"/>
          <a:sy n="152" d="100"/>
        </p:scale>
        <p:origin x="50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89944-906A-4120-8CBA-7C566811DD1C}"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CBB70-BB4A-4111-BD45-95701FA20B27}" type="slidenum">
              <a:rPr lang="en-US" smtClean="0"/>
              <a:t>‹#›</a:t>
            </a:fld>
            <a:endParaRPr lang="en-US"/>
          </a:p>
        </p:txBody>
      </p:sp>
    </p:spTree>
    <p:extLst>
      <p:ext uri="{BB962C8B-B14F-4D97-AF65-F5344CB8AC3E}">
        <p14:creationId xmlns:p14="http://schemas.microsoft.com/office/powerpoint/2010/main" val="2334236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Collaboration presentation</a:t>
            </a:r>
          </a:p>
          <a:p>
            <a:r>
              <a:rPr lang="en-US" sz="1200" dirty="0"/>
              <a:t>UPM – already talk about connection (MySQL + PHP)</a:t>
            </a:r>
          </a:p>
          <a:p>
            <a:r>
              <a:rPr lang="en-US" sz="1200" dirty="0"/>
              <a:t>Student can show project (HTML, CSS) and also the connection -&gt; idea for SIT student to do final project (UPM student emphasize on CRUD, technological points – knowledge up to our 10</a:t>
            </a:r>
            <a:r>
              <a:rPr lang="en-US" sz="1200" baseline="30000" dirty="0"/>
              <a:t>th</a:t>
            </a:r>
            <a:r>
              <a:rPr lang="en-US" sz="1200" dirty="0"/>
              <a:t> week)</a:t>
            </a:r>
          </a:p>
          <a:p>
            <a:endParaRPr lang="en-US" sz="1200" dirty="0"/>
          </a:p>
          <a:p>
            <a:r>
              <a:rPr lang="en-US" sz="1200" dirty="0"/>
              <a:t>SIT student – present </a:t>
            </a:r>
            <a:r>
              <a:rPr lang="en-US" sz="1200" b="1" dirty="0"/>
              <a:t>HTML , CSS, bootstrap, comment on Design of UPM projects</a:t>
            </a:r>
          </a:p>
          <a:p>
            <a:endParaRPr lang="en-US" sz="1200" b="1" dirty="0"/>
          </a:p>
          <a:p>
            <a:r>
              <a:rPr lang="en-US" sz="1200" b="1" dirty="0"/>
              <a:t>In the future we can add more</a:t>
            </a:r>
          </a:p>
          <a:p>
            <a:endParaRPr lang="en-US" sz="1200" b="1" dirty="0"/>
          </a:p>
          <a:p>
            <a:r>
              <a:rPr lang="en-US" sz="1200" b="1" dirty="0"/>
              <a:t>Class time at UPM</a:t>
            </a:r>
          </a:p>
          <a:p>
            <a:r>
              <a:rPr lang="en-US" sz="1200" b="1" dirty="0"/>
              <a:t>Group1: Monday 2-4pm, Tuesday 2-5pm (no experience group)</a:t>
            </a:r>
          </a:p>
          <a:p>
            <a:endParaRPr lang="en-US" sz="1200" b="1" dirty="0"/>
          </a:p>
          <a:p>
            <a:r>
              <a:rPr lang="en-US" sz="1200" b="1" dirty="0"/>
              <a:t>Group2: Thursday 2-5pm, Friday 9-11am </a:t>
            </a:r>
          </a:p>
          <a:p>
            <a:endParaRPr lang="en-US" sz="1200" b="1" dirty="0"/>
          </a:p>
          <a:p>
            <a:r>
              <a:rPr lang="en-US" sz="1200" b="1" dirty="0"/>
              <a:t>SIT</a:t>
            </a:r>
          </a:p>
          <a:p>
            <a:r>
              <a:rPr lang="en-US" sz="1200" b="1" dirty="0"/>
              <a:t>Thursday 9-12:30 JST (-&gt; 8-11:30)</a:t>
            </a:r>
          </a:p>
          <a:p>
            <a:endParaRPr lang="en-US" sz="1200" b="1" dirty="0"/>
          </a:p>
          <a:p>
            <a:r>
              <a:rPr lang="en-US" sz="1200" b="1" dirty="0"/>
              <a:t>Think about arrange extra class for COIL (maybe after 6pm or during lunch break in Japan)</a:t>
            </a:r>
          </a:p>
          <a:p>
            <a:endParaRPr lang="en-US" sz="1200" b="1" dirty="0"/>
          </a:p>
          <a:p>
            <a:r>
              <a:rPr lang="en-US" sz="1200" b="1" dirty="0"/>
              <a:t>Next mtg – FRI 14 Apr 11:30 (Malaysia time)</a:t>
            </a:r>
          </a:p>
          <a:p>
            <a:endParaRPr lang="en-US" sz="1200" b="1" dirty="0"/>
          </a:p>
          <a:p>
            <a:endParaRPr lang="en-US" sz="1200" b="1" dirty="0"/>
          </a:p>
        </p:txBody>
      </p:sp>
      <p:sp>
        <p:nvSpPr>
          <p:cNvPr id="4" name="Slide Number Placeholder 3"/>
          <p:cNvSpPr>
            <a:spLocks noGrp="1"/>
          </p:cNvSpPr>
          <p:nvPr>
            <p:ph type="sldNum" sz="quarter" idx="5"/>
          </p:nvPr>
        </p:nvSpPr>
        <p:spPr/>
        <p:txBody>
          <a:bodyPr/>
          <a:lstStyle/>
          <a:p>
            <a:fld id="{7963E324-8BBC-3A41-8F02-3E6E0BA94719}" type="slidenum">
              <a:rPr lang="en-JP" smtClean="0"/>
              <a:t>2</a:t>
            </a:fld>
            <a:endParaRPr lang="en-JP"/>
          </a:p>
        </p:txBody>
      </p:sp>
    </p:spTree>
    <p:extLst>
      <p:ext uri="{BB962C8B-B14F-4D97-AF65-F5344CB8AC3E}">
        <p14:creationId xmlns:p14="http://schemas.microsoft.com/office/powerpoint/2010/main" val="290441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963E324-8BBC-3A41-8F02-3E6E0BA94719}" type="slidenum">
              <a:rPr lang="en-JP" smtClean="0"/>
              <a:t>8</a:t>
            </a:fld>
            <a:endParaRPr lang="en-JP"/>
          </a:p>
        </p:txBody>
      </p:sp>
    </p:spTree>
    <p:extLst>
      <p:ext uri="{BB962C8B-B14F-4D97-AF65-F5344CB8AC3E}">
        <p14:creationId xmlns:p14="http://schemas.microsoft.com/office/powerpoint/2010/main" val="130185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963E324-8BBC-3A41-8F02-3E6E0BA94719}" type="slidenum">
              <a:rPr lang="en-JP" smtClean="0"/>
              <a:t>44</a:t>
            </a:fld>
            <a:endParaRPr lang="en-JP"/>
          </a:p>
        </p:txBody>
      </p:sp>
    </p:spTree>
    <p:extLst>
      <p:ext uri="{BB962C8B-B14F-4D97-AF65-F5344CB8AC3E}">
        <p14:creationId xmlns:p14="http://schemas.microsoft.com/office/powerpoint/2010/main" val="36372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Birka"/>
              </a:rPr>
              <a:t>As web designers, we must always consider the experience of users with assistive</a:t>
            </a:r>
          </a:p>
          <a:p>
            <a:pPr algn="l"/>
            <a:r>
              <a:rPr lang="en-US" sz="1800" b="0" i="0" u="none" strike="noStrike" baseline="0" dirty="0">
                <a:latin typeface="Birka"/>
              </a:rPr>
              <a:t>technologies for navigating pages and interacting with web applications.</a:t>
            </a:r>
          </a:p>
          <a:p>
            <a:pPr algn="l"/>
            <a:r>
              <a:rPr lang="en-US" sz="1800" b="0" i="0" u="none" strike="noStrike" baseline="0" dirty="0">
                <a:latin typeface="Birka"/>
              </a:rPr>
              <a:t>Your users may be listening to the content on the page read aloud by a screen</a:t>
            </a:r>
          </a:p>
          <a:p>
            <a:pPr algn="l"/>
            <a:r>
              <a:rPr lang="en-US" sz="1800" b="0" i="0" u="none" strike="noStrike" baseline="0" dirty="0">
                <a:latin typeface="Birka"/>
              </a:rPr>
              <a:t>reader and using keyboards, joysticks, voice commands, or other non-mouse</a:t>
            </a:r>
          </a:p>
          <a:p>
            <a:pPr algn="l"/>
            <a:r>
              <a:rPr lang="en-US" sz="1800" b="0" i="0" u="none" strike="noStrike" baseline="0" dirty="0">
                <a:latin typeface="Birka"/>
              </a:rPr>
              <a:t>input devices to navigate through the page.</a:t>
            </a:r>
          </a:p>
          <a:p>
            <a:pPr algn="l"/>
            <a:r>
              <a:rPr lang="en-US" sz="1800" b="0" i="0" u="none" strike="noStrike" baseline="0" dirty="0">
                <a:latin typeface="Birka"/>
              </a:rPr>
              <a:t>Many HTML elements are plainly understood when you look at (or read)</a:t>
            </a:r>
          </a:p>
          <a:p>
            <a:pPr algn="l"/>
            <a:r>
              <a:rPr lang="en-US" sz="1800" b="0" i="0" u="none" strike="noStrike" baseline="0" dirty="0">
                <a:latin typeface="Birka"/>
              </a:rPr>
              <a:t>only the HTML source. Elements like the title, headings, lists, images, and</a:t>
            </a:r>
          </a:p>
          <a:p>
            <a:pPr algn="l"/>
            <a:r>
              <a:rPr lang="en-US" sz="1800" b="0" i="0" u="none" strike="noStrike" baseline="0" dirty="0">
                <a:latin typeface="Birka"/>
              </a:rPr>
              <a:t>tables have implicit meanings in the context of a page, but generic elements</a:t>
            </a:r>
          </a:p>
          <a:p>
            <a:pPr algn="l"/>
            <a:r>
              <a:rPr lang="en-US" sz="1800" b="0" i="0" u="none" strike="noStrike" baseline="0" dirty="0">
                <a:latin typeface="Birka"/>
              </a:rPr>
              <a:t>like </a:t>
            </a:r>
            <a:r>
              <a:rPr lang="en-US" sz="1800" b="1" i="0" u="none" strike="noStrike" baseline="0" dirty="0">
                <a:latin typeface="TheSansMonoCd-W6SemiBold"/>
              </a:rPr>
              <a:t>div </a:t>
            </a:r>
            <a:r>
              <a:rPr lang="en-US" sz="1800" b="0" i="0" u="none" strike="noStrike" baseline="0" dirty="0">
                <a:latin typeface="Birka"/>
              </a:rPr>
              <a:t>and </a:t>
            </a:r>
            <a:r>
              <a:rPr lang="en-US" sz="1800" b="1" i="0" u="none" strike="noStrike" baseline="0" dirty="0">
                <a:latin typeface="TheSansMonoCd-W6SemiBold"/>
              </a:rPr>
              <a:t>span </a:t>
            </a:r>
            <a:r>
              <a:rPr lang="en-US" sz="1800" b="0" i="0" u="none" strike="noStrike" baseline="0" dirty="0">
                <a:latin typeface="Birka"/>
              </a:rPr>
              <a:t>lack the semantics necessary to be interpreted by an assistive</a:t>
            </a:r>
          </a:p>
          <a:p>
            <a:pPr algn="l"/>
            <a:r>
              <a:rPr lang="en-US" sz="1800" b="0" i="0" u="none" strike="noStrike" baseline="0" dirty="0">
                <a:latin typeface="Birka"/>
              </a:rPr>
              <a:t>device. In rich web applications, especially those that rely heavily on</a:t>
            </a:r>
          </a:p>
          <a:p>
            <a:pPr algn="l"/>
            <a:r>
              <a:rPr lang="en-US" sz="1800" b="0" i="0" u="none" strike="noStrike" baseline="0" dirty="0">
                <a:latin typeface="Birka"/>
              </a:rPr>
              <a:t>JavaScript and AJAX (see </a:t>
            </a:r>
            <a:r>
              <a:rPr lang="en-US" sz="1800" b="0" i="0" u="none" strike="noStrike" baseline="0" dirty="0">
                <a:latin typeface="SourceSansPro-Semibold"/>
              </a:rPr>
              <a:t>Note</a:t>
            </a:r>
            <a:r>
              <a:rPr lang="en-US" sz="1800" b="0" i="0" u="none" strike="noStrike" baseline="0" dirty="0">
                <a:latin typeface="Birka"/>
              </a:rPr>
              <a:t>), the markup alone does not provide enough</a:t>
            </a:r>
          </a:p>
          <a:p>
            <a:pPr algn="l"/>
            <a:r>
              <a:rPr lang="en-US" sz="1800" b="0" i="0" u="none" strike="noStrike" baseline="0" dirty="0">
                <a:latin typeface="Birka"/>
              </a:rPr>
              <a:t>clues as to how elements are being used or whether a form control is currently</a:t>
            </a:r>
          </a:p>
          <a:p>
            <a:pPr algn="l"/>
            <a:r>
              <a:rPr lang="en-US" sz="1800" b="0" i="0" u="none" strike="noStrike" baseline="0" dirty="0">
                <a:latin typeface="Birka"/>
              </a:rPr>
              <a:t>selected, required, or in some other state.</a:t>
            </a:r>
            <a:endParaRPr lang="en-US" dirty="0"/>
          </a:p>
        </p:txBody>
      </p:sp>
      <p:sp>
        <p:nvSpPr>
          <p:cNvPr id="4" name="Slide Number Placeholder 3"/>
          <p:cNvSpPr>
            <a:spLocks noGrp="1"/>
          </p:cNvSpPr>
          <p:nvPr>
            <p:ph type="sldNum" sz="quarter" idx="5"/>
          </p:nvPr>
        </p:nvSpPr>
        <p:spPr/>
        <p:txBody>
          <a:bodyPr/>
          <a:lstStyle/>
          <a:p>
            <a:fld id="{7963E324-8BBC-3A41-8F02-3E6E0BA94719}" type="slidenum">
              <a:rPr lang="en-JP" smtClean="0"/>
              <a:t>50</a:t>
            </a:fld>
            <a:endParaRPr lang="en-JP"/>
          </a:p>
        </p:txBody>
      </p:sp>
    </p:spTree>
    <p:extLst>
      <p:ext uri="{BB962C8B-B14F-4D97-AF65-F5344CB8AC3E}">
        <p14:creationId xmlns:p14="http://schemas.microsoft.com/office/powerpoint/2010/main" val="292819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Notice that the first </a:t>
            </a:r>
            <a:r>
              <a:rPr lang="en-US" sz="1200" b="1" dirty="0">
                <a:latin typeface="Courier"/>
                <a:ea typeface="Courier"/>
                <a:cs typeface="Courier"/>
                <a:sym typeface="Courier"/>
              </a:rPr>
              <a:t>tr</a:t>
            </a:r>
            <a:r>
              <a:rPr lang="en-US" sz="1200" dirty="0"/>
              <a:t> element only has one cell in it now. Every row should have the same number of cells or equivalent </a:t>
            </a:r>
            <a:r>
              <a:rPr lang="en-US" sz="1200" b="1" dirty="0" err="1">
                <a:latin typeface="Courier"/>
                <a:ea typeface="Courier"/>
                <a:cs typeface="Courier"/>
                <a:sym typeface="Courier"/>
              </a:rPr>
              <a:t>colspan</a:t>
            </a:r>
            <a:r>
              <a:rPr lang="en-US" sz="1200" dirty="0"/>
              <a:t>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 </a:t>
            </a:r>
            <a:r>
              <a:rPr lang="en-US" b="1" dirty="0" err="1">
                <a:latin typeface="Courier"/>
                <a:ea typeface="Courier"/>
                <a:cs typeface="Courier"/>
                <a:sym typeface="Courier"/>
              </a:rPr>
              <a:t>colspan</a:t>
            </a:r>
            <a:r>
              <a:rPr lang="en-US" dirty="0"/>
              <a:t> attribute to specify the number of columns the cell should span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Notice that the </a:t>
            </a:r>
            <a:r>
              <a:rPr lang="en-US" sz="1200" b="1" dirty="0">
                <a:latin typeface="Courier"/>
                <a:ea typeface="Courier"/>
                <a:cs typeface="Courier"/>
                <a:sym typeface="Courier"/>
              </a:rPr>
              <a:t>td</a:t>
            </a:r>
            <a:r>
              <a:rPr lang="en-US" sz="1200" dirty="0"/>
              <a:t> elements that were spanned over are no longer in the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err="1">
                <a:latin typeface="Courier"/>
                <a:ea typeface="Courier"/>
                <a:cs typeface="Courier"/>
                <a:sym typeface="Courier"/>
              </a:rPr>
              <a:t>rowspan</a:t>
            </a:r>
            <a:r>
              <a:rPr lang="en-US" dirty="0"/>
              <a:t> attribute to specifies the number of rows the cell spans: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JP" dirty="0"/>
          </a:p>
        </p:txBody>
      </p:sp>
      <p:sp>
        <p:nvSpPr>
          <p:cNvPr id="4" name="Slide Number Placeholder 3"/>
          <p:cNvSpPr>
            <a:spLocks noGrp="1"/>
          </p:cNvSpPr>
          <p:nvPr>
            <p:ph type="sldNum" sz="quarter" idx="5"/>
          </p:nvPr>
        </p:nvSpPr>
        <p:spPr/>
        <p:txBody>
          <a:bodyPr/>
          <a:lstStyle/>
          <a:p>
            <a:fld id="{7963E324-8BBC-3A41-8F02-3E6E0BA94719}" type="slidenum">
              <a:rPr lang="en-JP" smtClean="0"/>
              <a:t>99</a:t>
            </a:fld>
            <a:endParaRPr lang="en-JP"/>
          </a:p>
        </p:txBody>
      </p:sp>
    </p:spTree>
    <p:extLst>
      <p:ext uri="{BB962C8B-B14F-4D97-AF65-F5344CB8AC3E}">
        <p14:creationId xmlns:p14="http://schemas.microsoft.com/office/powerpoint/2010/main" val="1208980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dirty="0">
                <a:solidFill>
                  <a:srgbClr val="53585F"/>
                </a:solidFill>
              </a:rPr>
              <a:t>this table also utilizes row and column spans.</a:t>
            </a:r>
          </a:p>
          <a:p>
            <a:endParaRPr lang="en-JP" dirty="0"/>
          </a:p>
        </p:txBody>
      </p:sp>
      <p:sp>
        <p:nvSpPr>
          <p:cNvPr id="4" name="Slide Number Placeholder 3"/>
          <p:cNvSpPr>
            <a:spLocks noGrp="1"/>
          </p:cNvSpPr>
          <p:nvPr>
            <p:ph type="sldNum" sz="quarter" idx="5"/>
          </p:nvPr>
        </p:nvSpPr>
        <p:spPr/>
        <p:txBody>
          <a:bodyPr/>
          <a:lstStyle/>
          <a:p>
            <a:fld id="{7963E324-8BBC-3A41-8F02-3E6E0BA94719}" type="slidenum">
              <a:rPr lang="en-JP" smtClean="0"/>
              <a:t>102</a:t>
            </a:fld>
            <a:endParaRPr lang="en-JP"/>
          </a:p>
        </p:txBody>
      </p:sp>
    </p:spTree>
    <p:extLst>
      <p:ext uri="{BB962C8B-B14F-4D97-AF65-F5344CB8AC3E}">
        <p14:creationId xmlns:p14="http://schemas.microsoft.com/office/powerpoint/2010/main" val="369086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963E324-8BBC-3A41-8F02-3E6E0BA94719}" type="slidenum">
              <a:rPr lang="en-JP" smtClean="0"/>
              <a:t>104</a:t>
            </a:fld>
            <a:endParaRPr lang="en-JP"/>
          </a:p>
        </p:txBody>
      </p:sp>
    </p:spTree>
    <p:extLst>
      <p:ext uri="{BB962C8B-B14F-4D97-AF65-F5344CB8AC3E}">
        <p14:creationId xmlns:p14="http://schemas.microsoft.com/office/powerpoint/2010/main" val="3289740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6183-6B71-06DF-E0D4-E7D79E7CE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FD2B1-49EB-8C24-9DB5-A803B2B985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53B571-EABE-FEC7-D686-BEF4F3EBF10B}"/>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1D744ACD-AAAD-5FD2-DFBB-1663AA183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1C143-BC8E-54DD-99F2-3B8D4AFC39AB}"/>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1340172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3508-668A-A2DF-3281-68688EA04B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4B629-A1B0-90CA-8024-FAFB38604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84B01-F259-0950-750B-D64C74A505AF}"/>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DA55BF4B-A3D0-E766-8677-66771B141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5E9FB-E114-2209-0DC5-ECDEB5EF2C04}"/>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179008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5EC56-FF9D-F65C-958E-12133AC031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4A2D6D-8401-487F-A96D-6E27EB84E4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C66BCB-A327-1316-57E4-992332C92295}"/>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F3152D7E-C067-39B9-798F-B42F80932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013EF-CB6A-BDD9-E077-C3297FDF2922}"/>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42931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3C5A-7910-7193-B541-7E5DA60C5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92D443-0C74-F990-403C-7236F68784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C5127-8F22-7262-2658-FE158B80D446}"/>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488DC2B5-1975-E9DF-3105-99BDADE6B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26452-6C75-6313-E79A-8798C9A99436}"/>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287867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2DA0-FDAF-C178-331D-0E6067C96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35E7DB-7BB7-E692-E2CB-CC42A644F2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C3D91-555B-EAE0-BFCA-7DF1911DEC9D}"/>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82B385F4-1ED9-BD27-50BC-303BDFBE9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C029A-8162-0A2B-1C63-B6812861B59B}"/>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33187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2217-83A1-37B3-7C3D-AE852BA10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E324B-2903-3EBB-3796-008007957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D15F6-A67A-A409-971D-1267709FE3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B00503-3199-8196-6310-950489E63CBB}"/>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6" name="Footer Placeholder 5">
            <a:extLst>
              <a:ext uri="{FF2B5EF4-FFF2-40B4-BE49-F238E27FC236}">
                <a16:creationId xmlns:a16="http://schemas.microsoft.com/office/drawing/2014/main" id="{660DD92C-B406-F4A5-254A-AAB66949F0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34785-7EB4-D78E-CA43-798A544AA587}"/>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317988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89ED-51E2-99EB-E50E-4672706B2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570B39-41B0-D4C2-38BC-E8C9AD511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DC87B6-F781-183D-2F92-6AE3F1CC8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08388C-468C-BB9C-6221-FE8B3BC9E5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661DC7-FFE7-99E2-4150-E69761D09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241F0-C565-930B-AA75-D0DF10CD6882}"/>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8" name="Footer Placeholder 7">
            <a:extLst>
              <a:ext uri="{FF2B5EF4-FFF2-40B4-BE49-F238E27FC236}">
                <a16:creationId xmlns:a16="http://schemas.microsoft.com/office/drawing/2014/main" id="{B7B45728-8959-799C-3CFE-A0FCAC4123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0AFBC0-CEED-F76C-FA27-48DC09CA8AB5}"/>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19594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AE42-BB98-BFB1-FA39-D26A2A03E1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95CC9B-256D-A67C-D5BA-D703FBD9987D}"/>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4" name="Footer Placeholder 3">
            <a:extLst>
              <a:ext uri="{FF2B5EF4-FFF2-40B4-BE49-F238E27FC236}">
                <a16:creationId xmlns:a16="http://schemas.microsoft.com/office/drawing/2014/main" id="{4AA59D16-B62A-4B80-562F-80C7F8804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1ED51E-8909-95AE-A4C8-FA623F192AE0}"/>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197906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E1254-04BF-D90C-5EA1-30090E73BF05}"/>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3" name="Footer Placeholder 2">
            <a:extLst>
              <a:ext uri="{FF2B5EF4-FFF2-40B4-BE49-F238E27FC236}">
                <a16:creationId xmlns:a16="http://schemas.microsoft.com/office/drawing/2014/main" id="{0914D61D-A1FE-A6AD-2987-D967BCBC6D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A63D92-A60B-AFC2-40F9-D1D016A41925}"/>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357420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1715-B813-6EF6-0CB6-EE336471A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FAC39A-602C-5366-1A72-86B3384B3D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E35179-DA01-EA85-35A9-C744ED186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F1D58A-EB25-4FA9-A6CD-DA43A0019382}"/>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6" name="Footer Placeholder 5">
            <a:extLst>
              <a:ext uri="{FF2B5EF4-FFF2-40B4-BE49-F238E27FC236}">
                <a16:creationId xmlns:a16="http://schemas.microsoft.com/office/drawing/2014/main" id="{2FFC038E-E98D-B3C7-927D-5BE148619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A0EC2-E0D3-B3D7-4DDA-925CC77D9D38}"/>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249023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6716-89AB-0F2A-60FC-F43A80518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A7DE3A-9189-476A-ECD2-FD17764D81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7DB10C-6D35-71C0-7DFE-BF0C1122E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0178A-675A-C352-EB75-6B17B6CE329A}"/>
              </a:ext>
            </a:extLst>
          </p:cNvPr>
          <p:cNvSpPr>
            <a:spLocks noGrp="1"/>
          </p:cNvSpPr>
          <p:nvPr>
            <p:ph type="dt" sz="half" idx="10"/>
          </p:nvPr>
        </p:nvSpPr>
        <p:spPr/>
        <p:txBody>
          <a:bodyPr/>
          <a:lstStyle/>
          <a:p>
            <a:fld id="{EF1BB3BC-A815-48EB-8DB6-EF1D65FC67E1}" type="datetimeFigureOut">
              <a:rPr lang="en-US" smtClean="0"/>
              <a:t>4/23/2024</a:t>
            </a:fld>
            <a:endParaRPr lang="en-US"/>
          </a:p>
        </p:txBody>
      </p:sp>
      <p:sp>
        <p:nvSpPr>
          <p:cNvPr id="6" name="Footer Placeholder 5">
            <a:extLst>
              <a:ext uri="{FF2B5EF4-FFF2-40B4-BE49-F238E27FC236}">
                <a16:creationId xmlns:a16="http://schemas.microsoft.com/office/drawing/2014/main" id="{3F3FF741-278B-5409-0C21-4AC52F6314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8362D-FFD8-FBD8-2A9C-822A67C89EAE}"/>
              </a:ext>
            </a:extLst>
          </p:cNvPr>
          <p:cNvSpPr>
            <a:spLocks noGrp="1"/>
          </p:cNvSpPr>
          <p:nvPr>
            <p:ph type="sldNum" sz="quarter" idx="12"/>
          </p:nvPr>
        </p:nvSpPr>
        <p:spPr/>
        <p:txBody>
          <a:bodyPr/>
          <a:lstStyle/>
          <a:p>
            <a:fld id="{D8640E64-026F-46C9-BB5F-427DD37CDE87}" type="slidenum">
              <a:rPr lang="en-US" smtClean="0"/>
              <a:t>‹#›</a:t>
            </a:fld>
            <a:endParaRPr lang="en-US"/>
          </a:p>
        </p:txBody>
      </p:sp>
    </p:spTree>
    <p:extLst>
      <p:ext uri="{BB962C8B-B14F-4D97-AF65-F5344CB8AC3E}">
        <p14:creationId xmlns:p14="http://schemas.microsoft.com/office/powerpoint/2010/main" val="311449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CCE7-DDD5-C77A-1E4C-6D4013F382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F11EE4-20D2-D193-2B62-B681BD021D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FA6DF-E90B-7F2F-C09C-93B3C43480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1BB3BC-A815-48EB-8DB6-EF1D65FC67E1}" type="datetimeFigureOut">
              <a:rPr lang="en-US" smtClean="0"/>
              <a:t>4/23/2024</a:t>
            </a:fld>
            <a:endParaRPr lang="en-US"/>
          </a:p>
        </p:txBody>
      </p:sp>
      <p:sp>
        <p:nvSpPr>
          <p:cNvPr id="5" name="Footer Placeholder 4">
            <a:extLst>
              <a:ext uri="{FF2B5EF4-FFF2-40B4-BE49-F238E27FC236}">
                <a16:creationId xmlns:a16="http://schemas.microsoft.com/office/drawing/2014/main" id="{49DAB28A-13FC-B11D-02DB-E525FCE51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1EF41EE-4C34-6B22-A96A-3633DA11A6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640E64-026F-46C9-BB5F-427DD37CDE87}" type="slidenum">
              <a:rPr lang="en-US" smtClean="0"/>
              <a:t>‹#›</a:t>
            </a:fld>
            <a:endParaRPr lang="en-US"/>
          </a:p>
        </p:txBody>
      </p:sp>
    </p:spTree>
    <p:extLst>
      <p:ext uri="{BB962C8B-B14F-4D97-AF65-F5344CB8AC3E}">
        <p14:creationId xmlns:p14="http://schemas.microsoft.com/office/powerpoint/2010/main" val="2338074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sfiddle.net/"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w3.org/TR/html-ari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w3.org/TR/html5/syntax.html%22%20/l%20%22named-character-referenc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4618-4080-4A40-BA5B-CF4324C6DAFA}"/>
              </a:ext>
            </a:extLst>
          </p:cNvPr>
          <p:cNvSpPr>
            <a:spLocks noGrp="1"/>
          </p:cNvSpPr>
          <p:nvPr>
            <p:ph type="ctrTitle"/>
          </p:nvPr>
        </p:nvSpPr>
        <p:spPr/>
        <p:txBody>
          <a:bodyPr/>
          <a:lstStyle/>
          <a:p>
            <a:r>
              <a:rPr lang="en-US" dirty="0"/>
              <a:t>Web Design and Programming</a:t>
            </a:r>
          </a:p>
        </p:txBody>
      </p:sp>
      <p:sp>
        <p:nvSpPr>
          <p:cNvPr id="3" name="Subtitle 2">
            <a:extLst>
              <a:ext uri="{FF2B5EF4-FFF2-40B4-BE49-F238E27FC236}">
                <a16:creationId xmlns:a16="http://schemas.microsoft.com/office/drawing/2014/main" id="{17B60527-B817-4B24-BED1-300796F5EDE4}"/>
              </a:ext>
            </a:extLst>
          </p:cNvPr>
          <p:cNvSpPr>
            <a:spLocks noGrp="1"/>
          </p:cNvSpPr>
          <p:nvPr>
            <p:ph type="subTitle" idx="1"/>
          </p:nvPr>
        </p:nvSpPr>
        <p:spPr/>
        <p:txBody>
          <a:bodyPr>
            <a:normAutofit fontScale="92500" lnSpcReduction="10000"/>
          </a:bodyPr>
          <a:lstStyle/>
          <a:p>
            <a:r>
              <a:rPr lang="en-US" dirty="0"/>
              <a:t>Week 2</a:t>
            </a:r>
          </a:p>
          <a:p>
            <a:r>
              <a:rPr lang="en-US" dirty="0"/>
              <a:t>25 April 2024</a:t>
            </a:r>
          </a:p>
          <a:p>
            <a:endParaRPr lang="en-US" dirty="0"/>
          </a:p>
          <a:p>
            <a:r>
              <a:rPr lang="en-US" dirty="0"/>
              <a:t>Instructor: Dr. Peeraya Sripian</a:t>
            </a:r>
          </a:p>
        </p:txBody>
      </p:sp>
    </p:spTree>
    <p:extLst>
      <p:ext uri="{BB962C8B-B14F-4D97-AF65-F5344CB8AC3E}">
        <p14:creationId xmlns:p14="http://schemas.microsoft.com/office/powerpoint/2010/main" val="348990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EAAA-B6C0-A4EF-1E06-A6C590661DEE}"/>
              </a:ext>
            </a:extLst>
          </p:cNvPr>
          <p:cNvSpPr>
            <a:spLocks noGrp="1"/>
          </p:cNvSpPr>
          <p:nvPr>
            <p:ph type="title"/>
          </p:nvPr>
        </p:nvSpPr>
        <p:spPr/>
        <p:txBody>
          <a:bodyPr/>
          <a:lstStyle/>
          <a:p>
            <a:r>
              <a:rPr lang="en-US" dirty="0" err="1"/>
              <a:t>ChatGPT</a:t>
            </a:r>
            <a:r>
              <a:rPr lang="en-US" dirty="0"/>
              <a:t> and website </a:t>
            </a:r>
          </a:p>
        </p:txBody>
      </p:sp>
      <p:sp>
        <p:nvSpPr>
          <p:cNvPr id="6" name="Content Placeholder 5">
            <a:extLst>
              <a:ext uri="{FF2B5EF4-FFF2-40B4-BE49-F238E27FC236}">
                <a16:creationId xmlns:a16="http://schemas.microsoft.com/office/drawing/2014/main" id="{8922BD38-071E-556D-6AEA-B68D0B1E7116}"/>
              </a:ext>
            </a:extLst>
          </p:cNvPr>
          <p:cNvSpPr>
            <a:spLocks noGrp="1"/>
          </p:cNvSpPr>
          <p:nvPr>
            <p:ph idx="1"/>
          </p:nvPr>
        </p:nvSpPr>
        <p:spPr>
          <a:xfrm>
            <a:off x="838200" y="1825624"/>
            <a:ext cx="5418216" cy="4802539"/>
          </a:xfrm>
        </p:spPr>
        <p:txBody>
          <a:bodyPr>
            <a:normAutofit fontScale="77500" lnSpcReduction="20000"/>
          </a:bodyPr>
          <a:lstStyle/>
          <a:p>
            <a:r>
              <a:rPr lang="en-US" dirty="0" err="1"/>
              <a:t>ChatGPT</a:t>
            </a:r>
            <a:r>
              <a:rPr lang="en-US" dirty="0"/>
              <a:t> can be a valuable resource</a:t>
            </a:r>
          </a:p>
          <a:p>
            <a:endParaRPr lang="en-US" dirty="0"/>
          </a:p>
          <a:p>
            <a:r>
              <a:rPr lang="en-US" dirty="0"/>
              <a:t>However, the most important is </a:t>
            </a:r>
            <a:r>
              <a:rPr lang="en-US" i="1" dirty="0"/>
              <a:t>“how you get to the result”</a:t>
            </a:r>
            <a:r>
              <a:rPr lang="en-US" dirty="0"/>
              <a:t>, not the result itself</a:t>
            </a:r>
          </a:p>
          <a:p>
            <a:endParaRPr lang="en-US" dirty="0"/>
          </a:p>
          <a:p>
            <a:r>
              <a:rPr lang="en-US" dirty="0"/>
              <a:t>So the process of learning is what you should achieve through this class</a:t>
            </a:r>
          </a:p>
          <a:p>
            <a:endParaRPr lang="en-US" dirty="0"/>
          </a:p>
          <a:p>
            <a:r>
              <a:rPr lang="en-US" dirty="0"/>
              <a:t>You can use it to </a:t>
            </a:r>
            <a:r>
              <a:rPr lang="en-US" i="1" dirty="0"/>
              <a:t>help check your code </a:t>
            </a:r>
            <a:r>
              <a:rPr lang="en-US" dirty="0"/>
              <a:t>for errors, to explain the difficult code for your </a:t>
            </a:r>
            <a:r>
              <a:rPr lang="en-US" i="1" dirty="0"/>
              <a:t>better understanding</a:t>
            </a:r>
          </a:p>
          <a:p>
            <a:endParaRPr lang="en-US" dirty="0"/>
          </a:p>
          <a:p>
            <a:r>
              <a:rPr lang="en-US" dirty="0"/>
              <a:t>Failure to explain your own source code will result in receiving </a:t>
            </a:r>
            <a:r>
              <a:rPr lang="en-US" i="1" dirty="0"/>
              <a:t>zero</a:t>
            </a:r>
            <a:r>
              <a:rPr lang="en-US" dirty="0"/>
              <a:t> for the assignment</a:t>
            </a:r>
          </a:p>
        </p:txBody>
      </p:sp>
      <p:sp>
        <p:nvSpPr>
          <p:cNvPr id="3" name="Slide Number Placeholder 2">
            <a:extLst>
              <a:ext uri="{FF2B5EF4-FFF2-40B4-BE49-F238E27FC236}">
                <a16:creationId xmlns:a16="http://schemas.microsoft.com/office/drawing/2014/main" id="{B32C46F7-E89C-6051-03FB-BFA566D53C42}"/>
              </a:ext>
            </a:extLst>
          </p:cNvPr>
          <p:cNvSpPr>
            <a:spLocks noGrp="1"/>
          </p:cNvSpPr>
          <p:nvPr>
            <p:ph type="sldNum" sz="quarter" idx="12"/>
          </p:nvPr>
        </p:nvSpPr>
        <p:spPr/>
        <p:txBody>
          <a:bodyPr/>
          <a:lstStyle/>
          <a:p>
            <a:fld id="{5D5576CE-73EB-EC46-BE68-51DD6BBCD28D}" type="slidenum">
              <a:rPr lang="en-JP" smtClean="0"/>
              <a:t>10</a:t>
            </a:fld>
            <a:endParaRPr lang="en-JP"/>
          </a:p>
        </p:txBody>
      </p:sp>
      <p:pic>
        <p:nvPicPr>
          <p:cNvPr id="5" name="Picture 4">
            <a:extLst>
              <a:ext uri="{FF2B5EF4-FFF2-40B4-BE49-F238E27FC236}">
                <a16:creationId xmlns:a16="http://schemas.microsoft.com/office/drawing/2014/main" id="{C0441C2D-EE43-8333-00C5-56ED62CBA325}"/>
              </a:ext>
            </a:extLst>
          </p:cNvPr>
          <p:cNvPicPr>
            <a:picLocks noChangeAspect="1"/>
          </p:cNvPicPr>
          <p:nvPr/>
        </p:nvPicPr>
        <p:blipFill>
          <a:blip r:embed="rId2"/>
          <a:stretch>
            <a:fillRect/>
          </a:stretch>
        </p:blipFill>
        <p:spPr>
          <a:xfrm>
            <a:off x="6533090" y="1488167"/>
            <a:ext cx="5264421" cy="4394426"/>
          </a:xfrm>
          <a:prstGeom prst="rect">
            <a:avLst/>
          </a:prstGeom>
        </p:spPr>
      </p:pic>
    </p:spTree>
    <p:extLst>
      <p:ext uri="{BB962C8B-B14F-4D97-AF65-F5344CB8AC3E}">
        <p14:creationId xmlns:p14="http://schemas.microsoft.com/office/powerpoint/2010/main" val="4090158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able Caption"/>
          <p:cNvSpPr txBox="1">
            <a:spLocks noGrp="1"/>
          </p:cNvSpPr>
          <p:nvPr>
            <p:ph type="title"/>
          </p:nvPr>
        </p:nvSpPr>
        <p:spPr>
          <a:prstGeom prst="rect">
            <a:avLst/>
          </a:prstGeom>
        </p:spPr>
        <p:txBody>
          <a:bodyPr/>
          <a:lstStyle/>
          <a:p>
            <a:r>
              <a:t>Table Caption</a:t>
            </a:r>
          </a:p>
        </p:txBody>
      </p:sp>
      <p:sp>
        <p:nvSpPr>
          <p:cNvPr id="141" name="&lt;caption&gt; &lt;/caption&gt;…"/>
          <p:cNvSpPr txBox="1">
            <a:spLocks noGrp="1"/>
          </p:cNvSpPr>
          <p:nvPr>
            <p:ph idx="1"/>
          </p:nvPr>
        </p:nvSpPr>
        <p:spPr>
          <a:xfrm>
            <a:off x="838200" y="2178077"/>
            <a:ext cx="4660493" cy="4124222"/>
          </a:xfrm>
          <a:prstGeom prst="rect">
            <a:avLst/>
          </a:prstGeom>
        </p:spPr>
        <p:txBody>
          <a:bodyPr anchor="t">
            <a:normAutofit fontScale="92500"/>
          </a:bodyPr>
          <a:lstStyle/>
          <a:p>
            <a:pPr>
              <a:defRPr sz="3000"/>
            </a:pPr>
            <a:r>
              <a:rPr lang="en-US" dirty="0"/>
              <a:t>Provides a title or description for the table</a:t>
            </a:r>
          </a:p>
          <a:p>
            <a:pPr>
              <a:defRPr sz="3000"/>
            </a:pPr>
            <a:r>
              <a:rPr lang="en-US" dirty="0"/>
              <a:t>Improves table accessibility </a:t>
            </a:r>
          </a:p>
          <a:p>
            <a:pPr>
              <a:defRPr sz="3000"/>
            </a:pPr>
            <a:r>
              <a:rPr lang="en-US" dirty="0"/>
              <a:t>The </a:t>
            </a:r>
            <a:r>
              <a:rPr lang="en-US" dirty="0">
                <a:solidFill>
                  <a:schemeClr val="accent4">
                    <a:lumMod val="75000"/>
                  </a:schemeClr>
                </a:solidFill>
                <a:latin typeface="Consolas" panose="020B0609020204030204" pitchFamily="49" charset="0"/>
              </a:rPr>
              <a:t>caption</a:t>
            </a:r>
            <a:r>
              <a:rPr lang="en-US" dirty="0"/>
              <a:t> element must appear first in the table element.</a:t>
            </a:r>
          </a:p>
          <a:p>
            <a:pPr>
              <a:defRPr sz="3000"/>
            </a:pPr>
            <a:r>
              <a:rPr lang="en-US" dirty="0"/>
              <a:t>The caption displays above the table by default.</a:t>
            </a:r>
          </a:p>
          <a:p>
            <a:pPr>
              <a:defRPr sz="3000"/>
            </a:pPr>
            <a:endParaRPr dirty="0"/>
          </a:p>
        </p:txBody>
      </p:sp>
      <p:pic>
        <p:nvPicPr>
          <p:cNvPr id="4" name="lwd5_0810_caption.png" descr="lwd5_0810_caption.png">
            <a:extLst>
              <a:ext uri="{FF2B5EF4-FFF2-40B4-BE49-F238E27FC236}">
                <a16:creationId xmlns:a16="http://schemas.microsoft.com/office/drawing/2014/main" id="{84F56791-2F07-0F41-ACBF-332F91B29165}"/>
              </a:ext>
            </a:extLst>
          </p:cNvPr>
          <p:cNvPicPr>
            <a:picLocks noChangeAspect="1"/>
          </p:cNvPicPr>
          <p:nvPr/>
        </p:nvPicPr>
        <p:blipFill>
          <a:blip r:embed="rId2"/>
          <a:stretch>
            <a:fillRect/>
          </a:stretch>
        </p:blipFill>
        <p:spPr>
          <a:xfrm>
            <a:off x="6579151" y="506380"/>
            <a:ext cx="4628917" cy="1951352"/>
          </a:xfrm>
          <a:prstGeom prst="rect">
            <a:avLst/>
          </a:prstGeom>
          <a:ln w="12700">
            <a:miter lim="400000"/>
          </a:ln>
        </p:spPr>
      </p:pic>
      <p:sp>
        <p:nvSpPr>
          <p:cNvPr id="2" name="Rectangle 1">
            <a:extLst>
              <a:ext uri="{FF2B5EF4-FFF2-40B4-BE49-F238E27FC236}">
                <a16:creationId xmlns:a16="http://schemas.microsoft.com/office/drawing/2014/main" id="{F36169CA-DAF8-EF46-B53B-C2952BF11AD3}"/>
              </a:ext>
            </a:extLst>
          </p:cNvPr>
          <p:cNvSpPr/>
          <p:nvPr/>
        </p:nvSpPr>
        <p:spPr>
          <a:xfrm>
            <a:off x="983932" y="1462706"/>
            <a:ext cx="4801314" cy="553998"/>
          </a:xfrm>
          <a:prstGeom prst="rect">
            <a:avLst/>
          </a:prstGeom>
        </p:spPr>
        <p:txBody>
          <a:bodyPr wrap="none">
            <a:spAutoFit/>
          </a:bodyPr>
          <a:lstStyle/>
          <a:p>
            <a:pPr algn="ctr">
              <a:defRPr sz="3000" b="1">
                <a:solidFill>
                  <a:schemeClr val="accent1"/>
                </a:solidFill>
                <a:latin typeface="Courier"/>
                <a:ea typeface="Courier"/>
                <a:cs typeface="Courier"/>
                <a:sym typeface="Courier"/>
              </a:defRPr>
            </a:pPr>
            <a:r>
              <a:rPr lang="en-US" dirty="0"/>
              <a:t>&lt;caption&gt; &lt;/caption&gt;</a:t>
            </a:r>
          </a:p>
        </p:txBody>
      </p:sp>
      <p:pic>
        <p:nvPicPr>
          <p:cNvPr id="6" name="Picture 5">
            <a:extLst>
              <a:ext uri="{FF2B5EF4-FFF2-40B4-BE49-F238E27FC236}">
                <a16:creationId xmlns:a16="http://schemas.microsoft.com/office/drawing/2014/main" id="{468EA457-49AA-4E40-BC52-44386066A0A7}"/>
              </a:ext>
            </a:extLst>
          </p:cNvPr>
          <p:cNvPicPr>
            <a:picLocks noChangeAspect="1"/>
          </p:cNvPicPr>
          <p:nvPr/>
        </p:nvPicPr>
        <p:blipFill>
          <a:blip r:embed="rId3"/>
          <a:stretch>
            <a:fillRect/>
          </a:stretch>
        </p:blipFill>
        <p:spPr>
          <a:xfrm>
            <a:off x="5845446" y="2630301"/>
            <a:ext cx="6008919" cy="3401557"/>
          </a:xfrm>
          <a:prstGeom prst="rect">
            <a:avLst/>
          </a:prstGeom>
        </p:spPr>
      </p:pic>
      <p:sp>
        <p:nvSpPr>
          <p:cNvPr id="9" name="TextBox 8">
            <a:extLst>
              <a:ext uri="{FF2B5EF4-FFF2-40B4-BE49-F238E27FC236}">
                <a16:creationId xmlns:a16="http://schemas.microsoft.com/office/drawing/2014/main" id="{558829B9-2165-4221-A238-60A68138CE91}"/>
              </a:ext>
            </a:extLst>
          </p:cNvPr>
          <p:cNvSpPr txBox="1"/>
          <p:nvPr/>
        </p:nvSpPr>
        <p:spPr>
          <a:xfrm>
            <a:off x="10013464" y="39109"/>
            <a:ext cx="2030181" cy="510778"/>
          </a:xfrm>
          <a:prstGeom prst="roundRect">
            <a:avLst/>
          </a:prstGeom>
          <a:solidFill>
            <a:schemeClr val="accent6">
              <a:lumMod val="60000"/>
              <a:lumOff val="40000"/>
            </a:schemeClr>
          </a:solidFill>
          <a:ln w="38100">
            <a:solidFill>
              <a:schemeClr val="accent6">
                <a:lumMod val="75000"/>
              </a:schemeClr>
            </a:solidFill>
          </a:ln>
        </p:spPr>
        <p:txBody>
          <a:bodyPr wrap="square" rtlCol="0">
            <a:spAutoFit/>
          </a:bodyPr>
          <a:lstStyle/>
          <a:p>
            <a:r>
              <a:rPr lang="en-US" sz="1200" dirty="0"/>
              <a:t>Output in the browser </a:t>
            </a:r>
            <a:br>
              <a:rPr lang="en-US" sz="1200" dirty="0"/>
            </a:br>
            <a:r>
              <a:rPr lang="en-US" sz="1200" dirty="0"/>
              <a:t>(* actually without border)</a:t>
            </a:r>
          </a:p>
        </p:txBody>
      </p:sp>
    </p:spTree>
    <p:extLst>
      <p:ext uri="{BB962C8B-B14F-4D97-AF65-F5344CB8AC3E}">
        <p14:creationId xmlns:p14="http://schemas.microsoft.com/office/powerpoint/2010/main" val="1655292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ow and Column Groups"/>
          <p:cNvSpPr txBox="1">
            <a:spLocks noGrp="1"/>
          </p:cNvSpPr>
          <p:nvPr>
            <p:ph type="title"/>
          </p:nvPr>
        </p:nvSpPr>
        <p:spPr>
          <a:prstGeom prst="rect">
            <a:avLst/>
          </a:prstGeom>
        </p:spPr>
        <p:txBody>
          <a:bodyPr/>
          <a:lstStyle/>
          <a:p>
            <a:r>
              <a:t>Row and Column Groups</a:t>
            </a:r>
          </a:p>
        </p:txBody>
      </p:sp>
      <p:sp>
        <p:nvSpPr>
          <p:cNvPr id="148" name="For complicated tables, you can create semantic groups of rows and/or columns that describe the table’s structure.…"/>
          <p:cNvSpPr txBox="1">
            <a:spLocks noGrp="1"/>
          </p:cNvSpPr>
          <p:nvPr>
            <p:ph idx="1"/>
          </p:nvPr>
        </p:nvSpPr>
        <p:spPr>
          <a:prstGeom prst="rect">
            <a:avLst/>
          </a:prstGeom>
        </p:spPr>
        <p:txBody>
          <a:bodyPr anchor="t"/>
          <a:lstStyle/>
          <a:p>
            <a:pPr>
              <a:defRPr sz="3000"/>
            </a:pPr>
            <a:r>
              <a:rPr dirty="0"/>
              <a:t>For complicated tables, you can create </a:t>
            </a:r>
            <a:r>
              <a:rPr sz="3000" b="1" dirty="0">
                <a:solidFill>
                  <a:srgbClr val="A31AA6"/>
                </a:solidFill>
                <a:sym typeface="Helvetica"/>
              </a:rPr>
              <a:t>semantic</a:t>
            </a:r>
            <a:r>
              <a:rPr b="1" dirty="0">
                <a:latin typeface="+mj-lt"/>
                <a:ea typeface="+mj-ea"/>
                <a:cs typeface="+mj-cs"/>
                <a:sym typeface="Helvetica"/>
              </a:rPr>
              <a:t> </a:t>
            </a:r>
            <a:r>
              <a:rPr sz="3000" b="1" dirty="0">
                <a:solidFill>
                  <a:srgbClr val="A31AA6"/>
                </a:solidFill>
                <a:sym typeface="Helvetica"/>
              </a:rPr>
              <a:t>groups</a:t>
            </a:r>
            <a:r>
              <a:rPr b="1" dirty="0">
                <a:latin typeface="+mj-lt"/>
                <a:ea typeface="+mj-ea"/>
                <a:cs typeface="+mj-cs"/>
                <a:sym typeface="Helvetica"/>
              </a:rPr>
              <a:t> </a:t>
            </a:r>
            <a:r>
              <a:rPr sz="3000" b="1" dirty="0">
                <a:solidFill>
                  <a:srgbClr val="A31AA6"/>
                </a:solidFill>
                <a:sym typeface="Helvetica"/>
              </a:rPr>
              <a:t>of rows and/or columns</a:t>
            </a:r>
            <a:r>
              <a:rPr sz="3000" b="1" dirty="0">
                <a:solidFill>
                  <a:srgbClr val="A31AA6"/>
                </a:solidFill>
              </a:rPr>
              <a:t> </a:t>
            </a:r>
            <a:r>
              <a:rPr dirty="0"/>
              <a:t>that describe the table’s structure.</a:t>
            </a:r>
          </a:p>
          <a:p>
            <a:pPr>
              <a:defRPr sz="3000"/>
            </a:pPr>
            <a:r>
              <a:rPr sz="3000" b="1" dirty="0">
                <a:solidFill>
                  <a:srgbClr val="A31AA6"/>
                </a:solidFill>
                <a:sym typeface="Helvetica"/>
              </a:rPr>
              <a:t>Row</a:t>
            </a:r>
            <a:r>
              <a:rPr b="1" dirty="0">
                <a:latin typeface="+mj-lt"/>
                <a:ea typeface="+mj-ea"/>
                <a:cs typeface="+mj-cs"/>
                <a:sym typeface="Helvetica"/>
              </a:rPr>
              <a:t> </a:t>
            </a:r>
            <a:r>
              <a:rPr sz="3000" b="1" dirty="0">
                <a:solidFill>
                  <a:srgbClr val="A31AA6"/>
                </a:solidFill>
                <a:sym typeface="Helvetica"/>
              </a:rPr>
              <a:t>group</a:t>
            </a:r>
            <a:r>
              <a:rPr dirty="0"/>
              <a:t> and </a:t>
            </a:r>
            <a:r>
              <a:rPr sz="3000" b="1" dirty="0">
                <a:solidFill>
                  <a:srgbClr val="A31AA6"/>
                </a:solidFill>
                <a:sym typeface="Helvetica"/>
              </a:rPr>
              <a:t>column</a:t>
            </a:r>
            <a:r>
              <a:rPr b="1" dirty="0">
                <a:latin typeface="+mj-lt"/>
                <a:ea typeface="+mj-ea"/>
                <a:cs typeface="+mj-cs"/>
                <a:sym typeface="Helvetica"/>
              </a:rPr>
              <a:t> </a:t>
            </a:r>
            <a:r>
              <a:rPr sz="3000" b="1" dirty="0">
                <a:solidFill>
                  <a:srgbClr val="A31AA6"/>
                </a:solidFill>
                <a:sym typeface="Helvetica"/>
              </a:rPr>
              <a:t>group</a:t>
            </a:r>
            <a:r>
              <a:rPr dirty="0"/>
              <a:t> elements also provide more “hooks” for scripting and styling.</a:t>
            </a:r>
          </a:p>
        </p:txBody>
      </p:sp>
    </p:spTree>
    <p:extLst>
      <p:ext uri="{BB962C8B-B14F-4D97-AF65-F5344CB8AC3E}">
        <p14:creationId xmlns:p14="http://schemas.microsoft.com/office/powerpoint/2010/main" val="32406774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w Groups"/>
          <p:cNvSpPr txBox="1">
            <a:spLocks noGrp="1"/>
          </p:cNvSpPr>
          <p:nvPr>
            <p:ph type="title"/>
          </p:nvPr>
        </p:nvSpPr>
        <p:spPr>
          <a:prstGeom prst="rect">
            <a:avLst/>
          </a:prstGeom>
        </p:spPr>
        <p:txBody>
          <a:bodyPr/>
          <a:lstStyle/>
          <a:p>
            <a:r>
              <a:rPr dirty="0"/>
              <a:t>Row Groups</a:t>
            </a:r>
          </a:p>
        </p:txBody>
      </p:sp>
      <p:sp>
        <p:nvSpPr>
          <p:cNvPr id="151" name="&lt;thead&gt; &lt;/thead&gt;…"/>
          <p:cNvSpPr txBox="1">
            <a:spLocks noGrp="1"/>
          </p:cNvSpPr>
          <p:nvPr>
            <p:ph idx="1"/>
          </p:nvPr>
        </p:nvSpPr>
        <p:spPr>
          <a:xfrm>
            <a:off x="838199" y="1825625"/>
            <a:ext cx="8251431" cy="2278432"/>
          </a:xfrm>
          <a:prstGeom prst="rect">
            <a:avLst/>
          </a:prstGeom>
        </p:spPr>
        <p:txBody>
          <a:bodyPr anchor="t">
            <a:normAutofit fontScale="85000" lnSpcReduction="10000"/>
          </a:bodyPr>
          <a:lstStyle/>
          <a:p>
            <a:pPr>
              <a:spcBef>
                <a:spcPts val="2109"/>
              </a:spcBef>
              <a:defRPr sz="3000"/>
            </a:pPr>
            <a:r>
              <a:rPr dirty="0"/>
              <a:t>Provide additional semantic structure</a:t>
            </a:r>
          </a:p>
          <a:p>
            <a:pPr>
              <a:spcBef>
                <a:spcPts val="2109"/>
              </a:spcBef>
              <a:defRPr sz="3000"/>
            </a:pPr>
            <a:r>
              <a:rPr dirty="0"/>
              <a:t>Row group elements may contain one or more </a:t>
            </a:r>
            <a:r>
              <a:rPr sz="3100" b="1" dirty="0">
                <a:solidFill>
                  <a:schemeClr val="accent4">
                    <a:lumMod val="75000"/>
                  </a:schemeClr>
                </a:solidFill>
                <a:latin typeface="Consolas" panose="020B0609020204030204" pitchFamily="49" charset="0"/>
                <a:sym typeface="Courier"/>
              </a:rPr>
              <a:t>tr</a:t>
            </a:r>
            <a:r>
              <a:rPr dirty="0"/>
              <a:t> elements (no direct text content).</a:t>
            </a:r>
          </a:p>
          <a:p>
            <a:pPr>
              <a:spcBef>
                <a:spcPts val="2109"/>
              </a:spcBef>
              <a:defRPr sz="3000"/>
            </a:pPr>
            <a:r>
              <a:rPr dirty="0"/>
              <a:t>Some browsing agents may repeat the header and footer rows on tables that span multiple pages.</a:t>
            </a:r>
          </a:p>
        </p:txBody>
      </p:sp>
      <p:pic>
        <p:nvPicPr>
          <p:cNvPr id="5" name="lwd5_0811_groups.png" descr="lwd5_0811_groups.png">
            <a:extLst>
              <a:ext uri="{FF2B5EF4-FFF2-40B4-BE49-F238E27FC236}">
                <a16:creationId xmlns:a16="http://schemas.microsoft.com/office/drawing/2014/main" id="{BE7E3040-9D97-EB4E-A139-4876C4F8A0FB}"/>
              </a:ext>
            </a:extLst>
          </p:cNvPr>
          <p:cNvPicPr>
            <a:picLocks noChangeAspect="1"/>
          </p:cNvPicPr>
          <p:nvPr/>
        </p:nvPicPr>
        <p:blipFill>
          <a:blip r:embed="rId3"/>
          <a:stretch>
            <a:fillRect/>
          </a:stretch>
        </p:blipFill>
        <p:spPr>
          <a:xfrm>
            <a:off x="1184188" y="4057376"/>
            <a:ext cx="7312879" cy="2660496"/>
          </a:xfrm>
          <a:prstGeom prst="rect">
            <a:avLst/>
          </a:prstGeom>
          <a:ln w="12700">
            <a:miter lim="400000"/>
          </a:ln>
        </p:spPr>
      </p:pic>
      <p:sp>
        <p:nvSpPr>
          <p:cNvPr id="2" name="Rectangle 1">
            <a:extLst>
              <a:ext uri="{FF2B5EF4-FFF2-40B4-BE49-F238E27FC236}">
                <a16:creationId xmlns:a16="http://schemas.microsoft.com/office/drawing/2014/main" id="{95782AF0-FD01-7F4F-AC76-8C123D982D3B}"/>
              </a:ext>
            </a:extLst>
          </p:cNvPr>
          <p:cNvSpPr/>
          <p:nvPr/>
        </p:nvSpPr>
        <p:spPr>
          <a:xfrm>
            <a:off x="4699820" y="230188"/>
            <a:ext cx="3500283" cy="1374735"/>
          </a:xfrm>
          <a:prstGeom prst="rect">
            <a:avLst/>
          </a:prstGeom>
        </p:spPr>
        <p:txBody>
          <a:bodyPr wrap="square">
            <a:spAutoFit/>
          </a:bodyPr>
          <a:lstStyle/>
          <a:p>
            <a:pPr algn="ctr">
              <a:spcBef>
                <a:spcPts val="2109"/>
              </a:spcBef>
              <a:defRPr sz="3000" b="1">
                <a:solidFill>
                  <a:schemeClr val="accent1"/>
                </a:solidFill>
                <a:latin typeface="Courier"/>
                <a:ea typeface="Courier"/>
                <a:cs typeface="Courier"/>
                <a:sym typeface="Courier"/>
              </a:defRPr>
            </a:pPr>
            <a:r>
              <a:rPr lang="en-US" sz="2000" dirty="0"/>
              <a:t>&lt;</a:t>
            </a:r>
            <a:r>
              <a:rPr lang="en-US" sz="2000" dirty="0" err="1"/>
              <a:t>thead</a:t>
            </a:r>
            <a:r>
              <a:rPr lang="en-US" sz="2000" dirty="0"/>
              <a:t>&gt; &lt;/</a:t>
            </a:r>
            <a:r>
              <a:rPr lang="en-US" sz="2000" dirty="0" err="1"/>
              <a:t>thead</a:t>
            </a:r>
            <a:r>
              <a:rPr lang="en-US" sz="2000" dirty="0"/>
              <a:t>&gt;</a:t>
            </a:r>
          </a:p>
          <a:p>
            <a:pPr algn="ctr">
              <a:spcBef>
                <a:spcPts val="1406"/>
              </a:spcBef>
              <a:defRPr sz="3000" b="1">
                <a:solidFill>
                  <a:schemeClr val="accent1"/>
                </a:solidFill>
                <a:latin typeface="Courier"/>
                <a:ea typeface="Courier"/>
                <a:cs typeface="Courier"/>
                <a:sym typeface="Courier"/>
              </a:defRPr>
            </a:pPr>
            <a:r>
              <a:rPr lang="en-US" sz="2000" dirty="0"/>
              <a:t>&lt;</a:t>
            </a:r>
            <a:r>
              <a:rPr lang="en-US" sz="2000" dirty="0" err="1"/>
              <a:t>tbody</a:t>
            </a:r>
            <a:r>
              <a:rPr lang="en-US" sz="2000" dirty="0"/>
              <a:t>&gt; &lt;/</a:t>
            </a:r>
            <a:r>
              <a:rPr lang="en-US" sz="2000" dirty="0" err="1"/>
              <a:t>tbody</a:t>
            </a:r>
            <a:r>
              <a:rPr lang="en-US" sz="2000" dirty="0"/>
              <a:t>&gt;</a:t>
            </a:r>
          </a:p>
          <a:p>
            <a:pPr algn="ctr">
              <a:spcBef>
                <a:spcPts val="1406"/>
              </a:spcBef>
              <a:defRPr sz="3000" b="1">
                <a:solidFill>
                  <a:schemeClr val="accent1"/>
                </a:solidFill>
                <a:latin typeface="Courier"/>
                <a:ea typeface="Courier"/>
                <a:cs typeface="Courier"/>
                <a:sym typeface="Courier"/>
              </a:defRPr>
            </a:pPr>
            <a:r>
              <a:rPr lang="en-US" sz="2000" dirty="0"/>
              <a:t>&lt;</a:t>
            </a:r>
            <a:r>
              <a:rPr lang="en-US" sz="2000" dirty="0" err="1"/>
              <a:t>tfoot</a:t>
            </a:r>
            <a:r>
              <a:rPr lang="en-US" sz="2000" dirty="0"/>
              <a:t>&gt; &lt;/</a:t>
            </a:r>
            <a:r>
              <a:rPr lang="en-US" sz="2000" dirty="0" err="1"/>
              <a:t>tfoot</a:t>
            </a:r>
            <a:r>
              <a:rPr lang="en-US" sz="2000" dirty="0"/>
              <a:t>&gt;</a:t>
            </a:r>
          </a:p>
        </p:txBody>
      </p:sp>
      <p:pic>
        <p:nvPicPr>
          <p:cNvPr id="6" name="Picture 5">
            <a:extLst>
              <a:ext uri="{FF2B5EF4-FFF2-40B4-BE49-F238E27FC236}">
                <a16:creationId xmlns:a16="http://schemas.microsoft.com/office/drawing/2014/main" id="{8F64CD59-55C2-47F1-8544-8B5B23FCC300}"/>
              </a:ext>
            </a:extLst>
          </p:cNvPr>
          <p:cNvPicPr>
            <a:picLocks noChangeAspect="1"/>
          </p:cNvPicPr>
          <p:nvPr/>
        </p:nvPicPr>
        <p:blipFill>
          <a:blip r:embed="rId4"/>
          <a:stretch>
            <a:fillRect/>
          </a:stretch>
        </p:blipFill>
        <p:spPr>
          <a:xfrm>
            <a:off x="9440923" y="440536"/>
            <a:ext cx="2249432" cy="6052339"/>
          </a:xfrm>
          <a:prstGeom prst="rect">
            <a:avLst/>
          </a:prstGeom>
        </p:spPr>
      </p:pic>
    </p:spTree>
    <p:extLst>
      <p:ext uri="{BB962C8B-B14F-4D97-AF65-F5344CB8AC3E}">
        <p14:creationId xmlns:p14="http://schemas.microsoft.com/office/powerpoint/2010/main" val="37702707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lumn Groups"/>
          <p:cNvSpPr txBox="1">
            <a:spLocks noGrp="1"/>
          </p:cNvSpPr>
          <p:nvPr>
            <p:ph type="title"/>
          </p:nvPr>
        </p:nvSpPr>
        <p:spPr>
          <a:prstGeom prst="rect">
            <a:avLst/>
          </a:prstGeom>
        </p:spPr>
        <p:txBody>
          <a:bodyPr/>
          <a:lstStyle/>
          <a:p>
            <a:r>
              <a:t>Column Groups</a:t>
            </a:r>
          </a:p>
        </p:txBody>
      </p:sp>
      <p:sp>
        <p:nvSpPr>
          <p:cNvPr id="159" name="&lt;colgroup&gt; &lt;/colgroup&gt;…"/>
          <p:cNvSpPr txBox="1">
            <a:spLocks noGrp="1"/>
          </p:cNvSpPr>
          <p:nvPr>
            <p:ph idx="1"/>
          </p:nvPr>
        </p:nvSpPr>
        <p:spPr>
          <a:xfrm>
            <a:off x="838200" y="1690688"/>
            <a:ext cx="5488858" cy="4899640"/>
          </a:xfrm>
          <a:prstGeom prst="rect">
            <a:avLst/>
          </a:prstGeom>
        </p:spPr>
        <p:txBody>
          <a:bodyPr anchor="t">
            <a:normAutofit fontScale="85000" lnSpcReduction="10000"/>
          </a:bodyPr>
          <a:lstStyle/>
          <a:p>
            <a:pPr marL="0" indent="0" algn="ctr">
              <a:spcBef>
                <a:spcPts val="2109"/>
              </a:spcBef>
              <a:buNone/>
              <a:defRPr sz="3000" b="1">
                <a:solidFill>
                  <a:schemeClr val="accent1"/>
                </a:solidFill>
                <a:latin typeface="Courier"/>
                <a:ea typeface="Courier"/>
                <a:cs typeface="Courier"/>
                <a:sym typeface="Courier"/>
              </a:defRPr>
            </a:pPr>
            <a:r>
              <a:rPr dirty="0"/>
              <a:t>&lt;</a:t>
            </a:r>
            <a:r>
              <a:rPr dirty="0" err="1"/>
              <a:t>colgroup</a:t>
            </a:r>
            <a:r>
              <a:rPr dirty="0"/>
              <a:t>&gt; &lt;/</a:t>
            </a:r>
            <a:r>
              <a:rPr dirty="0" err="1"/>
              <a:t>colgroup</a:t>
            </a:r>
            <a:r>
              <a:rPr dirty="0"/>
              <a:t>&gt;</a:t>
            </a:r>
          </a:p>
          <a:p>
            <a:pPr marL="0" indent="0" algn="ctr">
              <a:spcBef>
                <a:spcPts val="1406"/>
              </a:spcBef>
              <a:buNone/>
              <a:defRPr sz="3000" b="1">
                <a:solidFill>
                  <a:schemeClr val="accent1"/>
                </a:solidFill>
                <a:latin typeface="Courier"/>
                <a:ea typeface="Courier"/>
                <a:cs typeface="Courier"/>
                <a:sym typeface="Courier"/>
              </a:defRPr>
            </a:pPr>
            <a:r>
              <a:rPr dirty="0"/>
              <a:t>&lt;col&gt; &lt;/col&gt;</a:t>
            </a:r>
          </a:p>
          <a:p>
            <a:pPr>
              <a:spcBef>
                <a:spcPts val="2109"/>
              </a:spcBef>
              <a:defRPr sz="3000"/>
            </a:pPr>
            <a:r>
              <a:rPr dirty="0"/>
              <a:t>Allows you to assign </a:t>
            </a:r>
            <a:r>
              <a:rPr b="1" dirty="0">
                <a:solidFill>
                  <a:schemeClr val="accent4">
                    <a:lumMod val="75000"/>
                  </a:schemeClr>
                </a:solidFill>
                <a:latin typeface="Consolas" panose="020B0609020204030204" pitchFamily="49" charset="0"/>
                <a:ea typeface="Courier"/>
                <a:cs typeface="Courier"/>
                <a:sym typeface="Courier"/>
              </a:rPr>
              <a:t>id</a:t>
            </a:r>
            <a:r>
              <a:rPr dirty="0"/>
              <a:t> and </a:t>
            </a:r>
            <a:r>
              <a:rPr sz="3100" b="1" dirty="0">
                <a:solidFill>
                  <a:schemeClr val="accent4">
                    <a:lumMod val="75000"/>
                  </a:schemeClr>
                </a:solidFill>
                <a:latin typeface="Consolas" panose="020B0609020204030204" pitchFamily="49" charset="0"/>
                <a:sym typeface="Courier"/>
              </a:rPr>
              <a:t>class</a:t>
            </a:r>
            <a:r>
              <a:rPr dirty="0"/>
              <a:t> names to columns so they can be accessed by scripts or styles</a:t>
            </a:r>
          </a:p>
          <a:p>
            <a:pPr>
              <a:spcBef>
                <a:spcPts val="2109"/>
              </a:spcBef>
              <a:defRPr sz="3000"/>
            </a:pPr>
            <a:r>
              <a:rPr sz="3100" b="1" dirty="0" err="1">
                <a:solidFill>
                  <a:schemeClr val="accent4">
                    <a:lumMod val="75000"/>
                  </a:schemeClr>
                </a:solidFill>
                <a:latin typeface="Consolas" panose="020B0609020204030204" pitchFamily="49" charset="0"/>
                <a:sym typeface="Courier"/>
              </a:rPr>
              <a:t>colgroup</a:t>
            </a:r>
            <a:r>
              <a:rPr dirty="0"/>
              <a:t> elements go at the start of the table, after the </a:t>
            </a:r>
            <a:r>
              <a:rPr sz="3100" b="1" dirty="0">
                <a:solidFill>
                  <a:schemeClr val="accent4">
                    <a:lumMod val="75000"/>
                  </a:schemeClr>
                </a:solidFill>
                <a:latin typeface="Consolas" panose="020B0609020204030204" pitchFamily="49" charset="0"/>
                <a:sym typeface="Courier"/>
              </a:rPr>
              <a:t>caption</a:t>
            </a:r>
            <a:r>
              <a:rPr dirty="0"/>
              <a:t> element if there is one.</a:t>
            </a:r>
          </a:p>
          <a:p>
            <a:pPr>
              <a:spcBef>
                <a:spcPts val="2109"/>
              </a:spcBef>
              <a:defRPr sz="3000"/>
            </a:pPr>
            <a:r>
              <a:rPr sz="3100" b="1" dirty="0" err="1">
                <a:solidFill>
                  <a:schemeClr val="accent4">
                    <a:lumMod val="75000"/>
                  </a:schemeClr>
                </a:solidFill>
                <a:latin typeface="Consolas" panose="020B0609020204030204" pitchFamily="49" charset="0"/>
                <a:sym typeface="Courier"/>
              </a:rPr>
              <a:t>colgroup</a:t>
            </a:r>
            <a:r>
              <a:rPr dirty="0"/>
              <a:t> elements contain no content; they only provide an indication of column structure</a:t>
            </a:r>
          </a:p>
        </p:txBody>
      </p:sp>
      <p:sp>
        <p:nvSpPr>
          <p:cNvPr id="4" name="If you need to access individual columns, identify them with col elements:">
            <a:extLst>
              <a:ext uri="{FF2B5EF4-FFF2-40B4-BE49-F238E27FC236}">
                <a16:creationId xmlns:a16="http://schemas.microsoft.com/office/drawing/2014/main" id="{C3B54F3E-9C3F-F645-866D-F0AB7EAA4140}"/>
              </a:ext>
            </a:extLst>
          </p:cNvPr>
          <p:cNvSpPr txBox="1"/>
          <p:nvPr/>
        </p:nvSpPr>
        <p:spPr>
          <a:xfrm>
            <a:off x="6703143" y="3429000"/>
            <a:ext cx="5488857" cy="115493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p>
            <a:pPr marR="321457" defTabSz="321457">
              <a:lnSpc>
                <a:spcPts val="3445"/>
              </a:lnSpc>
              <a:spcBef>
                <a:spcPts val="422"/>
              </a:spcBef>
              <a:defRPr sz="3000">
                <a:solidFill>
                  <a:srgbClr val="53585F"/>
                </a:solidFill>
              </a:defRPr>
            </a:pPr>
            <a:r>
              <a:rPr sz="2109" dirty="0"/>
              <a:t>If you need to access individual columns, identify them with </a:t>
            </a:r>
            <a:r>
              <a:rPr sz="2109" b="1" dirty="0">
                <a:latin typeface="Courier"/>
                <a:ea typeface="Courier"/>
                <a:cs typeface="Courier"/>
                <a:sym typeface="Courier"/>
              </a:rPr>
              <a:t>col</a:t>
            </a:r>
            <a:r>
              <a:rPr sz="2109" dirty="0"/>
              <a:t> elements:</a:t>
            </a:r>
          </a:p>
          <a:p>
            <a:pPr marL="321457" marR="321457" defTabSz="321457">
              <a:spcBef>
                <a:spcPts val="844"/>
              </a:spcBef>
              <a:defRPr sz="1000">
                <a:solidFill>
                  <a:srgbClr val="53585F"/>
                </a:solidFill>
                <a:latin typeface="Courier New"/>
                <a:ea typeface="Courier New"/>
                <a:cs typeface="Courier New"/>
                <a:sym typeface="Courier New"/>
              </a:defRPr>
            </a:pPr>
            <a:r>
              <a:rPr sz="703" dirty="0"/>
              <a:t> </a:t>
            </a:r>
          </a:p>
        </p:txBody>
      </p:sp>
      <p:sp>
        <p:nvSpPr>
          <p:cNvPr id="6" name="The number of columns in a group is noted with the span attribute:">
            <a:extLst>
              <a:ext uri="{FF2B5EF4-FFF2-40B4-BE49-F238E27FC236}">
                <a16:creationId xmlns:a16="http://schemas.microsoft.com/office/drawing/2014/main" id="{9EFF2B9C-9AD4-8746-991B-F771EF393295}"/>
              </a:ext>
            </a:extLst>
          </p:cNvPr>
          <p:cNvSpPr txBox="1"/>
          <p:nvPr/>
        </p:nvSpPr>
        <p:spPr>
          <a:xfrm>
            <a:off x="6685438" y="354184"/>
            <a:ext cx="4936706" cy="72128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p>
            <a:pPr>
              <a:spcBef>
                <a:spcPts val="2953"/>
              </a:spcBef>
              <a:defRPr sz="3000">
                <a:solidFill>
                  <a:srgbClr val="53585F"/>
                </a:solidFill>
              </a:defRPr>
            </a:pPr>
            <a:r>
              <a:rPr sz="2109" dirty="0"/>
              <a:t>The number of columns in a group is noted with the </a:t>
            </a:r>
            <a:r>
              <a:rPr sz="2109" b="1" dirty="0">
                <a:latin typeface="Courier"/>
                <a:ea typeface="Courier"/>
                <a:cs typeface="Courier"/>
                <a:sym typeface="Courier"/>
              </a:rPr>
              <a:t>span</a:t>
            </a:r>
            <a:r>
              <a:rPr sz="2109" dirty="0"/>
              <a:t> attribute:</a:t>
            </a:r>
          </a:p>
        </p:txBody>
      </p:sp>
      <p:pic>
        <p:nvPicPr>
          <p:cNvPr id="3" name="Picture 2">
            <a:extLst>
              <a:ext uri="{FF2B5EF4-FFF2-40B4-BE49-F238E27FC236}">
                <a16:creationId xmlns:a16="http://schemas.microsoft.com/office/drawing/2014/main" id="{472A0A36-F80B-488D-BFAF-AE94187800CC}"/>
              </a:ext>
            </a:extLst>
          </p:cNvPr>
          <p:cNvPicPr>
            <a:picLocks noChangeAspect="1"/>
          </p:cNvPicPr>
          <p:nvPr/>
        </p:nvPicPr>
        <p:blipFill>
          <a:blip r:embed="rId2"/>
          <a:stretch>
            <a:fillRect/>
          </a:stretch>
        </p:blipFill>
        <p:spPr>
          <a:xfrm>
            <a:off x="7615910" y="1141592"/>
            <a:ext cx="3111174" cy="1999277"/>
          </a:xfrm>
          <a:prstGeom prst="rect">
            <a:avLst/>
          </a:prstGeom>
        </p:spPr>
      </p:pic>
      <p:pic>
        <p:nvPicPr>
          <p:cNvPr id="9" name="Picture 8">
            <a:extLst>
              <a:ext uri="{FF2B5EF4-FFF2-40B4-BE49-F238E27FC236}">
                <a16:creationId xmlns:a16="http://schemas.microsoft.com/office/drawing/2014/main" id="{A5F3C4A8-BA82-4CDA-AD3E-9F1DD94F135A}"/>
              </a:ext>
            </a:extLst>
          </p:cNvPr>
          <p:cNvPicPr>
            <a:picLocks noChangeAspect="1"/>
          </p:cNvPicPr>
          <p:nvPr/>
        </p:nvPicPr>
        <p:blipFill>
          <a:blip r:embed="rId3"/>
          <a:stretch>
            <a:fillRect/>
          </a:stretch>
        </p:blipFill>
        <p:spPr>
          <a:xfrm>
            <a:off x="8096649" y="4413833"/>
            <a:ext cx="2149696" cy="2269679"/>
          </a:xfrm>
          <a:prstGeom prst="rect">
            <a:avLst/>
          </a:prstGeom>
        </p:spPr>
      </p:pic>
    </p:spTree>
    <p:extLst>
      <p:ext uri="{BB962C8B-B14F-4D97-AF65-F5344CB8AC3E}">
        <p14:creationId xmlns:p14="http://schemas.microsoft.com/office/powerpoint/2010/main" val="3664085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B37C68-AF54-C345-ACBD-403F8BDBF7FD}"/>
              </a:ext>
            </a:extLst>
          </p:cNvPr>
          <p:cNvSpPr>
            <a:spLocks noGrp="1"/>
          </p:cNvSpPr>
          <p:nvPr>
            <p:ph type="ctrTitle"/>
          </p:nvPr>
        </p:nvSpPr>
        <p:spPr>
          <a:xfrm>
            <a:off x="3371787" y="1741337"/>
            <a:ext cx="5448730" cy="2387918"/>
          </a:xfrm>
        </p:spPr>
        <p:txBody>
          <a:bodyPr anchor="b">
            <a:normAutofit/>
          </a:bodyPr>
          <a:lstStyle/>
          <a:p>
            <a:r>
              <a:rPr lang="en-JP" sz="5200">
                <a:solidFill>
                  <a:schemeClr val="tx2"/>
                </a:solidFill>
              </a:rPr>
              <a:t>End of the topic</a:t>
            </a:r>
          </a:p>
        </p:txBody>
      </p:sp>
      <p:sp>
        <p:nvSpPr>
          <p:cNvPr id="5" name="Subtitle 4">
            <a:extLst>
              <a:ext uri="{FF2B5EF4-FFF2-40B4-BE49-F238E27FC236}">
                <a16:creationId xmlns:a16="http://schemas.microsoft.com/office/drawing/2014/main" id="{7FBC13FA-4450-8049-AC5C-235A0063E27B}"/>
              </a:ext>
            </a:extLst>
          </p:cNvPr>
          <p:cNvSpPr>
            <a:spLocks noGrp="1"/>
          </p:cNvSpPr>
          <p:nvPr>
            <p:ph type="subTitle" idx="1"/>
          </p:nvPr>
        </p:nvSpPr>
        <p:spPr>
          <a:xfrm>
            <a:off x="3371161" y="4200522"/>
            <a:ext cx="5449982" cy="682079"/>
          </a:xfrm>
        </p:spPr>
        <p:txBody>
          <a:bodyPr>
            <a:normAutofit/>
          </a:bodyPr>
          <a:lstStyle/>
          <a:p>
            <a:r>
              <a:rPr lang="en-JP">
                <a:solidFill>
                  <a:schemeClr val="tx2"/>
                </a:solidFill>
              </a:rPr>
              <a:t>HTML for structure</a:t>
            </a:r>
          </a:p>
        </p:txBody>
      </p:sp>
    </p:spTree>
    <p:extLst>
      <p:ext uri="{BB962C8B-B14F-4D97-AF65-F5344CB8AC3E}">
        <p14:creationId xmlns:p14="http://schemas.microsoft.com/office/powerpoint/2010/main" val="428933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riting on a notepad">
            <a:extLst>
              <a:ext uri="{FF2B5EF4-FFF2-40B4-BE49-F238E27FC236}">
                <a16:creationId xmlns:a16="http://schemas.microsoft.com/office/drawing/2014/main" id="{55A9F1C9-0713-1B67-4360-3C5AC1E0F79A}"/>
              </a:ext>
            </a:extLst>
          </p:cNvPr>
          <p:cNvPicPr>
            <a:picLocks noChangeAspect="1"/>
          </p:cNvPicPr>
          <p:nvPr/>
        </p:nvPicPr>
        <p:blipFill rotWithShape="1">
          <a:blip r:embed="rId2"/>
          <a:srcRect t="13177" b="1584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DD0A3FF1-E389-DF45-A0A3-2C6AC7D0D9B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HTML for structure</a:t>
            </a:r>
          </a:p>
        </p:txBody>
      </p:sp>
      <p:sp>
        <p:nvSpPr>
          <p:cNvPr id="3" name="Subtitle 2">
            <a:extLst>
              <a:ext uri="{FF2B5EF4-FFF2-40B4-BE49-F238E27FC236}">
                <a16:creationId xmlns:a16="http://schemas.microsoft.com/office/drawing/2014/main" id="{1502EE0D-C1F3-A840-80FF-E5CB0FB82E37}"/>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a:solidFill>
                  <a:srgbClr val="FFFFFF"/>
                </a:solidFill>
              </a:rPr>
              <a:t>Marking up text</a:t>
            </a:r>
          </a:p>
        </p:txBody>
      </p:sp>
    </p:spTree>
    <p:extLst>
      <p:ext uri="{BB962C8B-B14F-4D97-AF65-F5344CB8AC3E}">
        <p14:creationId xmlns:p14="http://schemas.microsoft.com/office/powerpoint/2010/main" val="128432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Markup Tips"/>
          <p:cNvSpPr txBox="1">
            <a:spLocks noGrp="1"/>
          </p:cNvSpPr>
          <p:nvPr>
            <p:ph type="title"/>
          </p:nvPr>
        </p:nvSpPr>
        <p:spPr>
          <a:prstGeom prst="rect">
            <a:avLst/>
          </a:prstGeom>
        </p:spPr>
        <p:txBody>
          <a:bodyPr/>
          <a:lstStyle/>
          <a:p>
            <a:r>
              <a:t>Markup Tips</a:t>
            </a:r>
          </a:p>
        </p:txBody>
      </p:sp>
      <p:sp>
        <p:nvSpPr>
          <p:cNvPr id="89" name="It is important to mark up content semantically, in a way that accurately describes the content’s meaning or function.…"/>
          <p:cNvSpPr txBox="1">
            <a:spLocks noGrp="1"/>
          </p:cNvSpPr>
          <p:nvPr>
            <p:ph idx="1"/>
          </p:nvPr>
        </p:nvSpPr>
        <p:spPr>
          <a:prstGeom prst="rect">
            <a:avLst/>
          </a:prstGeom>
        </p:spPr>
        <p:txBody>
          <a:bodyPr>
            <a:normAutofit/>
          </a:bodyPr>
          <a:lstStyle/>
          <a:p>
            <a:pPr>
              <a:defRPr sz="3000"/>
            </a:pPr>
            <a:r>
              <a:rPr dirty="0"/>
              <a:t>It is important to mark up content </a:t>
            </a:r>
            <a:r>
              <a:rPr b="1" dirty="0">
                <a:solidFill>
                  <a:srgbClr val="A31AA6"/>
                </a:solidFill>
              </a:rPr>
              <a:t>semantically</a:t>
            </a:r>
            <a:r>
              <a:rPr dirty="0"/>
              <a:t>, in a way that accurately describes the content’s meaning or function.</a:t>
            </a:r>
          </a:p>
          <a:p>
            <a:pPr>
              <a:defRPr sz="3000"/>
            </a:pPr>
            <a:r>
              <a:rPr dirty="0"/>
              <a:t>This ensures your content is accessible in the </a:t>
            </a:r>
            <a:r>
              <a:rPr sz="3000" b="1" dirty="0">
                <a:solidFill>
                  <a:srgbClr val="A31AA6"/>
                </a:solidFill>
              </a:rPr>
              <a:t>widest</a:t>
            </a:r>
            <a:r>
              <a:rPr dirty="0"/>
              <a:t> range of viewing environments:</a:t>
            </a:r>
          </a:p>
          <a:p>
            <a:pPr lvl="1">
              <a:spcBef>
                <a:spcPts val="1406"/>
              </a:spcBef>
              <a:defRPr sz="3000"/>
            </a:pPr>
            <a:r>
              <a:rPr dirty="0"/>
              <a:t>Desktop and mobile browsers</a:t>
            </a:r>
          </a:p>
          <a:p>
            <a:pPr lvl="1">
              <a:spcBef>
                <a:spcPts val="1406"/>
              </a:spcBef>
              <a:defRPr sz="3000"/>
            </a:pPr>
            <a:r>
              <a:rPr dirty="0"/>
              <a:t>Assistive reading devices</a:t>
            </a:r>
          </a:p>
          <a:p>
            <a:pPr lvl="1">
              <a:spcBef>
                <a:spcPts val="1406"/>
              </a:spcBef>
              <a:defRPr sz="3000"/>
            </a:pPr>
            <a:r>
              <a:rPr dirty="0"/>
              <a:t>Search engine indexers</a:t>
            </a:r>
          </a:p>
        </p:txBody>
      </p:sp>
    </p:spTree>
    <p:extLst>
      <p:ext uri="{BB962C8B-B14F-4D97-AF65-F5344CB8AC3E}">
        <p14:creationId xmlns:p14="http://schemas.microsoft.com/office/powerpoint/2010/main" val="250165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aragraphs"/>
          <p:cNvSpPr txBox="1">
            <a:spLocks noGrp="1"/>
          </p:cNvSpPr>
          <p:nvPr>
            <p:ph type="title"/>
          </p:nvPr>
        </p:nvSpPr>
        <p:spPr>
          <a:prstGeom prst="rect">
            <a:avLst/>
          </a:prstGeom>
        </p:spPr>
        <p:txBody>
          <a:bodyPr/>
          <a:lstStyle/>
          <a:p>
            <a:r>
              <a:t>Paragraphs</a:t>
            </a:r>
          </a:p>
        </p:txBody>
      </p:sp>
      <p:sp>
        <p:nvSpPr>
          <p:cNvPr id="92" name="&lt;p&gt; &lt;/p&gt;…"/>
          <p:cNvSpPr txBox="1">
            <a:spLocks noGrp="1"/>
          </p:cNvSpPr>
          <p:nvPr>
            <p:ph idx="1"/>
          </p:nvPr>
        </p:nvSpPr>
        <p:spPr>
          <a:prstGeom prst="rect">
            <a:avLst/>
          </a:prstGeom>
        </p:spPr>
        <p:txBody>
          <a:bodyPr>
            <a:normAutofit/>
          </a:bodyPr>
          <a:lstStyle/>
          <a:p>
            <a:pPr marL="0" indent="0" algn="ctr" defTabSz="394320">
              <a:spcBef>
                <a:spcPts val="2812"/>
              </a:spcBef>
              <a:buNone/>
              <a:defRPr sz="2880" b="1">
                <a:solidFill>
                  <a:schemeClr val="accent1"/>
                </a:solidFill>
                <a:latin typeface="Courier"/>
                <a:ea typeface="Courier"/>
                <a:cs typeface="Courier"/>
                <a:sym typeface="Courier"/>
              </a:defRPr>
            </a:pPr>
            <a:r>
              <a:rPr dirty="0">
                <a:solidFill>
                  <a:srgbClr val="3780D1"/>
                </a:solidFill>
                <a:latin typeface="Consolas" panose="020B0609020204030204" pitchFamily="49" charset="0"/>
              </a:rPr>
              <a:t>&lt;p&gt;</a:t>
            </a:r>
            <a:r>
              <a:rPr lang="en-US" dirty="0">
                <a:solidFill>
                  <a:srgbClr val="3780D1"/>
                </a:solidFill>
                <a:latin typeface="Consolas" panose="020B0609020204030204" pitchFamily="49" charset="0"/>
              </a:rPr>
              <a:t>   </a:t>
            </a:r>
            <a:r>
              <a:rPr dirty="0">
                <a:solidFill>
                  <a:srgbClr val="3780D1"/>
                </a:solidFill>
                <a:latin typeface="Consolas" panose="020B0609020204030204" pitchFamily="49" charset="0"/>
              </a:rPr>
              <a:t> &lt;/p&gt;</a:t>
            </a:r>
            <a:endParaRPr lang="en-US" dirty="0">
              <a:solidFill>
                <a:srgbClr val="3780D1"/>
              </a:solidFill>
              <a:latin typeface="Consolas" panose="020B0609020204030204" pitchFamily="49" charset="0"/>
            </a:endParaRPr>
          </a:p>
          <a:p>
            <a:pPr marL="0" indent="0" algn="ctr" defTabSz="394320">
              <a:spcBef>
                <a:spcPts val="1617"/>
              </a:spcBef>
              <a:buNone/>
              <a:defRPr sz="2880"/>
            </a:pPr>
            <a:r>
              <a:rPr lang="en-US" dirty="0"/>
              <a:t>Paragraphs are the most rudimentary elements in a text document.</a:t>
            </a:r>
          </a:p>
        </p:txBody>
      </p:sp>
      <p:sp>
        <p:nvSpPr>
          <p:cNvPr id="2" name="Rectangle 1">
            <a:extLst>
              <a:ext uri="{FF2B5EF4-FFF2-40B4-BE49-F238E27FC236}">
                <a16:creationId xmlns:a16="http://schemas.microsoft.com/office/drawing/2014/main" id="{C1430608-9D42-C641-A34F-1E9B6F634248}"/>
              </a:ext>
            </a:extLst>
          </p:cNvPr>
          <p:cNvSpPr/>
          <p:nvPr/>
        </p:nvSpPr>
        <p:spPr>
          <a:xfrm>
            <a:off x="6925323" y="854107"/>
            <a:ext cx="5250155" cy="369332"/>
          </a:xfrm>
          <a:prstGeom prst="rect">
            <a:avLst/>
          </a:prstGeom>
        </p:spPr>
        <p:txBody>
          <a:bodyPr wrap="none">
            <a:spAutoFit/>
          </a:bodyPr>
          <a:lstStyle/>
          <a:p>
            <a:r>
              <a:rPr lang="en-JP" dirty="0"/>
              <a:t>The easy way to try your code: </a:t>
            </a:r>
            <a:r>
              <a:rPr lang="en-JP" dirty="0">
                <a:hlinkClick r:id="rId2"/>
              </a:rPr>
              <a:t>https://jsfiddle.net/</a:t>
            </a:r>
            <a:endParaRPr lang="en-JP" dirty="0"/>
          </a:p>
        </p:txBody>
      </p:sp>
      <p:sp>
        <p:nvSpPr>
          <p:cNvPr id="6" name="TextBox 5">
            <a:extLst>
              <a:ext uri="{FF2B5EF4-FFF2-40B4-BE49-F238E27FC236}">
                <a16:creationId xmlns:a16="http://schemas.microsoft.com/office/drawing/2014/main" id="{228D8AB0-F263-1647-87D6-B19EEB4A2F76}"/>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7" name="Picture 6">
            <a:extLst>
              <a:ext uri="{FF2B5EF4-FFF2-40B4-BE49-F238E27FC236}">
                <a16:creationId xmlns:a16="http://schemas.microsoft.com/office/drawing/2014/main" id="{2578D802-B2BC-2D4C-97DF-1F1C32E2ECBB}"/>
              </a:ext>
            </a:extLst>
          </p:cNvPr>
          <p:cNvPicPr>
            <a:picLocks noChangeAspect="1"/>
          </p:cNvPicPr>
          <p:nvPr/>
        </p:nvPicPr>
        <p:blipFill>
          <a:blip r:embed="rId3"/>
          <a:stretch>
            <a:fillRect/>
          </a:stretch>
        </p:blipFill>
        <p:spPr>
          <a:xfrm>
            <a:off x="9550401" y="0"/>
            <a:ext cx="778933" cy="778933"/>
          </a:xfrm>
          <a:prstGeom prst="rect">
            <a:avLst/>
          </a:prstGeom>
        </p:spPr>
      </p:pic>
      <p:pic>
        <p:nvPicPr>
          <p:cNvPr id="10" name="Picture 9">
            <a:extLst>
              <a:ext uri="{FF2B5EF4-FFF2-40B4-BE49-F238E27FC236}">
                <a16:creationId xmlns:a16="http://schemas.microsoft.com/office/drawing/2014/main" id="{F78B4228-962D-4E98-9256-9C74DF86D957}"/>
              </a:ext>
            </a:extLst>
          </p:cNvPr>
          <p:cNvPicPr>
            <a:picLocks noChangeAspect="1"/>
          </p:cNvPicPr>
          <p:nvPr/>
        </p:nvPicPr>
        <p:blipFill>
          <a:blip r:embed="rId4"/>
          <a:stretch>
            <a:fillRect/>
          </a:stretch>
        </p:blipFill>
        <p:spPr>
          <a:xfrm>
            <a:off x="573549" y="3555103"/>
            <a:ext cx="11044901" cy="1629372"/>
          </a:xfrm>
          <a:prstGeom prst="rect">
            <a:avLst/>
          </a:prstGeom>
        </p:spPr>
      </p:pic>
    </p:spTree>
    <p:extLst>
      <p:ext uri="{BB962C8B-B14F-4D97-AF65-F5344CB8AC3E}">
        <p14:creationId xmlns:p14="http://schemas.microsoft.com/office/powerpoint/2010/main" val="196552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Headings"/>
          <p:cNvSpPr txBox="1">
            <a:spLocks noGrp="1"/>
          </p:cNvSpPr>
          <p:nvPr>
            <p:ph type="title"/>
          </p:nvPr>
        </p:nvSpPr>
        <p:spPr>
          <a:prstGeom prst="rect">
            <a:avLst/>
          </a:prstGeom>
        </p:spPr>
        <p:txBody>
          <a:bodyPr/>
          <a:lstStyle/>
          <a:p>
            <a:r>
              <a:rPr dirty="0"/>
              <a:t>Headings</a:t>
            </a:r>
          </a:p>
        </p:txBody>
      </p:sp>
      <p:sp>
        <p:nvSpPr>
          <p:cNvPr id="96" name="&lt;h#&gt; &lt;/h#&gt;…"/>
          <p:cNvSpPr txBox="1">
            <a:spLocks noGrp="1"/>
          </p:cNvSpPr>
          <p:nvPr>
            <p:ph idx="1"/>
          </p:nvPr>
        </p:nvSpPr>
        <p:spPr>
          <a:xfrm>
            <a:off x="811223" y="1467236"/>
            <a:ext cx="10515600" cy="1373400"/>
          </a:xfrm>
          <a:prstGeom prst="rect">
            <a:avLst/>
          </a:prstGeom>
        </p:spPr>
        <p:txBody>
          <a:bodyPr>
            <a:normAutofit/>
          </a:bodyPr>
          <a:lstStyle/>
          <a:p>
            <a:pPr marL="0" indent="0" algn="ctr">
              <a:buNone/>
              <a:defRPr sz="3000" b="1">
                <a:solidFill>
                  <a:schemeClr val="accent1"/>
                </a:solidFill>
                <a:latin typeface="Courier"/>
                <a:ea typeface="Courier"/>
                <a:cs typeface="Courier"/>
                <a:sym typeface="Courier"/>
              </a:defRPr>
            </a:pPr>
            <a:r>
              <a:rPr dirty="0"/>
              <a:t>&lt;h#&gt; &lt;/h#&gt;</a:t>
            </a:r>
          </a:p>
          <a:p>
            <a:pPr marL="0" indent="0" algn="ctr">
              <a:spcBef>
                <a:spcPts val="1687"/>
              </a:spcBef>
              <a:buNone/>
              <a:defRPr sz="3000"/>
            </a:pPr>
            <a:r>
              <a:rPr dirty="0"/>
              <a:t>There are six levels of headings (</a:t>
            </a:r>
            <a:r>
              <a:rPr b="1" dirty="0">
                <a:solidFill>
                  <a:schemeClr val="accent4">
                    <a:lumMod val="75000"/>
                  </a:schemeClr>
                </a:solidFill>
                <a:latin typeface="Consolas" panose="020B0609020204030204" pitchFamily="49" charset="0"/>
                <a:sym typeface="Courier"/>
              </a:rPr>
              <a:t>h1</a:t>
            </a:r>
            <a:r>
              <a:rPr dirty="0"/>
              <a:t> to </a:t>
            </a:r>
            <a:r>
              <a:rPr b="1" dirty="0">
                <a:solidFill>
                  <a:schemeClr val="accent4">
                    <a:lumMod val="75000"/>
                  </a:schemeClr>
                </a:solidFill>
                <a:latin typeface="Consolas" panose="020B0609020204030204" pitchFamily="49" charset="0"/>
                <a:sym typeface="Courier"/>
              </a:rPr>
              <a:t>h6</a:t>
            </a:r>
            <a:r>
              <a:rPr dirty="0"/>
              <a:t>).</a:t>
            </a:r>
          </a:p>
        </p:txBody>
      </p:sp>
      <p:grpSp>
        <p:nvGrpSpPr>
          <p:cNvPr id="5" name="Group">
            <a:extLst>
              <a:ext uri="{FF2B5EF4-FFF2-40B4-BE49-F238E27FC236}">
                <a16:creationId xmlns:a16="http://schemas.microsoft.com/office/drawing/2014/main" id="{3F2C6B96-1629-6D4C-8FC0-B3B6A095065B}"/>
              </a:ext>
            </a:extLst>
          </p:cNvPr>
          <p:cNvGrpSpPr/>
          <p:nvPr/>
        </p:nvGrpSpPr>
        <p:grpSpPr>
          <a:xfrm>
            <a:off x="6282927" y="3217179"/>
            <a:ext cx="5439354" cy="3398804"/>
            <a:chOff x="0" y="0"/>
            <a:chExt cx="10292487" cy="6431304"/>
          </a:xfrm>
        </p:grpSpPr>
        <p:pic>
          <p:nvPicPr>
            <p:cNvPr id="6" name="lwd5_0501b_headings.png" descr="lwd5_0501b_headings.png">
              <a:extLst>
                <a:ext uri="{FF2B5EF4-FFF2-40B4-BE49-F238E27FC236}">
                  <a16:creationId xmlns:a16="http://schemas.microsoft.com/office/drawing/2014/main" id="{E3D772AA-B0F0-3C46-855C-039247EBBA0C}"/>
                </a:ext>
              </a:extLst>
            </p:cNvPr>
            <p:cNvPicPr>
              <a:picLocks noChangeAspect="1"/>
            </p:cNvPicPr>
            <p:nvPr/>
          </p:nvPicPr>
          <p:blipFill>
            <a:blip r:embed="rId2"/>
            <a:stretch>
              <a:fillRect/>
            </a:stretch>
          </p:blipFill>
          <p:spPr>
            <a:xfrm>
              <a:off x="831887" y="0"/>
              <a:ext cx="9460600" cy="6431304"/>
            </a:xfrm>
            <a:prstGeom prst="rect">
              <a:avLst/>
            </a:prstGeom>
            <a:ln w="12700" cap="flat">
              <a:noFill/>
              <a:miter lim="400000"/>
            </a:ln>
            <a:effectLst/>
          </p:spPr>
        </p:pic>
        <p:sp>
          <p:nvSpPr>
            <p:cNvPr id="7" name="h1">
              <a:extLst>
                <a:ext uri="{FF2B5EF4-FFF2-40B4-BE49-F238E27FC236}">
                  <a16:creationId xmlns:a16="http://schemas.microsoft.com/office/drawing/2014/main" id="{83CEA51E-665E-8446-AFF5-DD3FD1146F22}"/>
                </a:ext>
              </a:extLst>
            </p:cNvPr>
            <p:cNvSpPr txBox="1"/>
            <p:nvPr/>
          </p:nvSpPr>
          <p:spPr>
            <a:xfrm>
              <a:off x="0" y="241358"/>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h1</a:t>
              </a:r>
            </a:p>
          </p:txBody>
        </p:sp>
        <p:sp>
          <p:nvSpPr>
            <p:cNvPr id="8" name="h2">
              <a:extLst>
                <a:ext uri="{FF2B5EF4-FFF2-40B4-BE49-F238E27FC236}">
                  <a16:creationId xmlns:a16="http://schemas.microsoft.com/office/drawing/2014/main" id="{43B2C56D-03A1-0341-96AB-35F3FA66D079}"/>
                </a:ext>
              </a:extLst>
            </p:cNvPr>
            <p:cNvSpPr txBox="1"/>
            <p:nvPr/>
          </p:nvSpPr>
          <p:spPr>
            <a:xfrm>
              <a:off x="0" y="1759432"/>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h2</a:t>
              </a:r>
            </a:p>
          </p:txBody>
        </p:sp>
        <p:sp>
          <p:nvSpPr>
            <p:cNvPr id="9" name="h3">
              <a:extLst>
                <a:ext uri="{FF2B5EF4-FFF2-40B4-BE49-F238E27FC236}">
                  <a16:creationId xmlns:a16="http://schemas.microsoft.com/office/drawing/2014/main" id="{35014CC3-1434-2544-BD2A-5BE7F96A8B89}"/>
                </a:ext>
              </a:extLst>
            </p:cNvPr>
            <p:cNvSpPr txBox="1"/>
            <p:nvPr/>
          </p:nvSpPr>
          <p:spPr>
            <a:xfrm>
              <a:off x="0" y="2391824"/>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h3</a:t>
              </a:r>
            </a:p>
          </p:txBody>
        </p:sp>
        <p:sp>
          <p:nvSpPr>
            <p:cNvPr id="10" name="h4">
              <a:extLst>
                <a:ext uri="{FF2B5EF4-FFF2-40B4-BE49-F238E27FC236}">
                  <a16:creationId xmlns:a16="http://schemas.microsoft.com/office/drawing/2014/main" id="{815ED0DB-E4E8-E24B-880B-41FE3F51D701}"/>
                </a:ext>
              </a:extLst>
            </p:cNvPr>
            <p:cNvSpPr txBox="1"/>
            <p:nvPr/>
          </p:nvSpPr>
          <p:spPr>
            <a:xfrm>
              <a:off x="0" y="3711633"/>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h4</a:t>
              </a:r>
            </a:p>
          </p:txBody>
        </p:sp>
        <p:sp>
          <p:nvSpPr>
            <p:cNvPr id="11" name="h5">
              <a:extLst>
                <a:ext uri="{FF2B5EF4-FFF2-40B4-BE49-F238E27FC236}">
                  <a16:creationId xmlns:a16="http://schemas.microsoft.com/office/drawing/2014/main" id="{11E12F9D-B0BF-EE4F-A249-5A6EBD80F44D}"/>
                </a:ext>
              </a:extLst>
            </p:cNvPr>
            <p:cNvSpPr txBox="1"/>
            <p:nvPr/>
          </p:nvSpPr>
          <p:spPr>
            <a:xfrm>
              <a:off x="0" y="4257732"/>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h5</a:t>
              </a:r>
            </a:p>
          </p:txBody>
        </p:sp>
        <p:sp>
          <p:nvSpPr>
            <p:cNvPr id="12" name="h6">
              <a:extLst>
                <a:ext uri="{FF2B5EF4-FFF2-40B4-BE49-F238E27FC236}">
                  <a16:creationId xmlns:a16="http://schemas.microsoft.com/office/drawing/2014/main" id="{9CD6D4FF-BD9D-D840-B897-EE7F6D2B27F9}"/>
                </a:ext>
              </a:extLst>
            </p:cNvPr>
            <p:cNvSpPr txBox="1"/>
            <p:nvPr/>
          </p:nvSpPr>
          <p:spPr>
            <a:xfrm>
              <a:off x="0" y="4820979"/>
              <a:ext cx="563117" cy="5642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000" b="1">
                  <a:solidFill>
                    <a:schemeClr val="accent4"/>
                  </a:solidFill>
                  <a:latin typeface="Courier"/>
                  <a:ea typeface="Courier"/>
                  <a:cs typeface="Courier"/>
                  <a:sym typeface="Courier"/>
                </a:defRPr>
              </a:lvl1pPr>
            </a:lstStyle>
            <a:p>
              <a:r>
                <a:rPr sz="2109"/>
                <a:t>h6</a:t>
              </a:r>
            </a:p>
          </p:txBody>
        </p:sp>
      </p:grpSp>
      <p:sp>
        <p:nvSpPr>
          <p:cNvPr id="13" name="TextBox 12">
            <a:extLst>
              <a:ext uri="{FF2B5EF4-FFF2-40B4-BE49-F238E27FC236}">
                <a16:creationId xmlns:a16="http://schemas.microsoft.com/office/drawing/2014/main" id="{737255B8-491C-5C48-AA88-EC5B53BA36A8}"/>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14" name="Picture 13">
            <a:extLst>
              <a:ext uri="{FF2B5EF4-FFF2-40B4-BE49-F238E27FC236}">
                <a16:creationId xmlns:a16="http://schemas.microsoft.com/office/drawing/2014/main" id="{98CD0BE1-FB84-F94D-9FA2-AB7035093E3D}"/>
              </a:ext>
            </a:extLst>
          </p:cNvPr>
          <p:cNvPicPr>
            <a:picLocks noChangeAspect="1"/>
          </p:cNvPicPr>
          <p:nvPr/>
        </p:nvPicPr>
        <p:blipFill>
          <a:blip r:embed="rId3"/>
          <a:stretch>
            <a:fillRect/>
          </a:stretch>
        </p:blipFill>
        <p:spPr>
          <a:xfrm>
            <a:off x="9550401" y="0"/>
            <a:ext cx="778933" cy="778933"/>
          </a:xfrm>
          <a:prstGeom prst="rect">
            <a:avLst/>
          </a:prstGeom>
        </p:spPr>
      </p:pic>
      <p:pic>
        <p:nvPicPr>
          <p:cNvPr id="15" name="Picture 14">
            <a:extLst>
              <a:ext uri="{FF2B5EF4-FFF2-40B4-BE49-F238E27FC236}">
                <a16:creationId xmlns:a16="http://schemas.microsoft.com/office/drawing/2014/main" id="{B7F01679-3BFB-4D09-9FCF-EFBB2E2E8912}"/>
              </a:ext>
            </a:extLst>
          </p:cNvPr>
          <p:cNvPicPr>
            <a:picLocks noChangeAspect="1"/>
          </p:cNvPicPr>
          <p:nvPr/>
        </p:nvPicPr>
        <p:blipFill>
          <a:blip r:embed="rId4"/>
          <a:stretch>
            <a:fillRect/>
          </a:stretch>
        </p:blipFill>
        <p:spPr>
          <a:xfrm>
            <a:off x="865177" y="2558458"/>
            <a:ext cx="4607438" cy="4143670"/>
          </a:xfrm>
          <a:prstGeom prst="rect">
            <a:avLst/>
          </a:prstGeom>
        </p:spPr>
      </p:pic>
      <p:sp>
        <p:nvSpPr>
          <p:cNvPr id="16" name="TextBox 15">
            <a:extLst>
              <a:ext uri="{FF2B5EF4-FFF2-40B4-BE49-F238E27FC236}">
                <a16:creationId xmlns:a16="http://schemas.microsoft.com/office/drawing/2014/main" id="{51C754F6-DB5D-4976-83F7-2728F6C4D0F0}"/>
              </a:ext>
            </a:extLst>
          </p:cNvPr>
          <p:cNvSpPr txBox="1"/>
          <p:nvPr/>
        </p:nvSpPr>
        <p:spPr>
          <a:xfrm>
            <a:off x="9441265" y="2908017"/>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130093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Headings (cont’d)"/>
          <p:cNvSpPr txBox="1">
            <a:spLocks noGrp="1"/>
          </p:cNvSpPr>
          <p:nvPr>
            <p:ph type="title"/>
          </p:nvPr>
        </p:nvSpPr>
        <p:spPr>
          <a:prstGeom prst="rect">
            <a:avLst/>
          </a:prstGeom>
        </p:spPr>
        <p:txBody>
          <a:bodyPr>
            <a:normAutofit/>
          </a:bodyPr>
          <a:lstStyle>
            <a:lvl1pPr>
              <a:defRPr sz="3600"/>
            </a:lvl1pPr>
          </a:lstStyle>
          <a:p>
            <a:r>
              <a:t>Headings (cont’d)</a:t>
            </a:r>
          </a:p>
        </p:txBody>
      </p:sp>
      <p:sp>
        <p:nvSpPr>
          <p:cNvPr id="110" name="Used to create the document outline.…"/>
          <p:cNvSpPr txBox="1">
            <a:spLocks noGrp="1"/>
          </p:cNvSpPr>
          <p:nvPr>
            <p:ph idx="1"/>
          </p:nvPr>
        </p:nvSpPr>
        <p:spPr>
          <a:prstGeom prst="rect">
            <a:avLst/>
          </a:prstGeom>
        </p:spPr>
        <p:txBody>
          <a:bodyPr anchor="t">
            <a:normAutofit/>
          </a:bodyPr>
          <a:lstStyle/>
          <a:p>
            <a:pPr>
              <a:defRPr sz="3000"/>
            </a:pPr>
            <a:r>
              <a:rPr dirty="0"/>
              <a:t>Used to create the document outline.</a:t>
            </a:r>
          </a:p>
          <a:p>
            <a:pPr>
              <a:defRPr sz="3000"/>
            </a:pPr>
            <a:r>
              <a:rPr dirty="0"/>
              <a:t>Help with accessibility and search engine indexing.</a:t>
            </a:r>
          </a:p>
          <a:p>
            <a:pPr>
              <a:defRPr sz="3000"/>
            </a:pPr>
            <a:r>
              <a:rPr dirty="0"/>
              <a:t>Recommended to start with </a:t>
            </a:r>
            <a:r>
              <a:rPr b="1" dirty="0">
                <a:solidFill>
                  <a:schemeClr val="accent4">
                    <a:lumMod val="75000"/>
                  </a:schemeClr>
                </a:solidFill>
                <a:latin typeface="Consolas" panose="020B0609020204030204" pitchFamily="49" charset="0"/>
                <a:sym typeface="Courier"/>
              </a:rPr>
              <a:t>h1</a:t>
            </a:r>
            <a:r>
              <a:rPr dirty="0"/>
              <a:t> and add subsequent levels in logical order.</a:t>
            </a:r>
          </a:p>
          <a:p>
            <a:pPr>
              <a:defRPr sz="3000"/>
            </a:pPr>
            <a:r>
              <a:rPr dirty="0"/>
              <a:t>Don’t choose headings based on how they look; use a style sheet to change them.</a:t>
            </a:r>
          </a:p>
        </p:txBody>
      </p:sp>
    </p:spTree>
    <p:extLst>
      <p:ext uri="{BB962C8B-B14F-4D97-AF65-F5344CB8AC3E}">
        <p14:creationId xmlns:p14="http://schemas.microsoft.com/office/powerpoint/2010/main" val="351070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ong Quotations (blockquotes)"/>
          <p:cNvSpPr txBox="1">
            <a:spLocks noGrp="1"/>
          </p:cNvSpPr>
          <p:nvPr>
            <p:ph type="title"/>
          </p:nvPr>
        </p:nvSpPr>
        <p:spPr>
          <a:prstGeom prst="rect">
            <a:avLst/>
          </a:prstGeom>
        </p:spPr>
        <p:txBody>
          <a:bodyPr/>
          <a:lstStyle/>
          <a:p>
            <a:r>
              <a:t>Long Quotations (blockquotes)</a:t>
            </a:r>
          </a:p>
        </p:txBody>
      </p:sp>
      <p:sp>
        <p:nvSpPr>
          <p:cNvPr id="115" name="&lt;blockquote&gt; &lt;/blockquote&gt;"/>
          <p:cNvSpPr txBox="1">
            <a:spLocks noGrp="1"/>
          </p:cNvSpPr>
          <p:nvPr>
            <p:ph idx="1"/>
          </p:nvPr>
        </p:nvSpPr>
        <p:spPr>
          <a:xfrm>
            <a:off x="838200" y="1583573"/>
            <a:ext cx="10515600" cy="508698"/>
          </a:xfrm>
          <a:prstGeom prst="rect">
            <a:avLst/>
          </a:prstGeom>
        </p:spPr>
        <p:txBody>
          <a:bodyPr>
            <a:normAutofit lnSpcReduction="10000"/>
          </a:bodyPr>
          <a:lstStyle>
            <a:lvl1pPr marL="0" indent="0" algn="ctr">
              <a:buSzTx/>
              <a:buNone/>
              <a:defRPr sz="3000" b="1">
                <a:solidFill>
                  <a:schemeClr val="accent1"/>
                </a:solidFill>
                <a:latin typeface="Courier"/>
                <a:ea typeface="Courier"/>
                <a:cs typeface="Courier"/>
                <a:sym typeface="Courier"/>
              </a:defRPr>
            </a:lvl1pPr>
          </a:lstStyle>
          <a:p>
            <a:r>
              <a:rPr dirty="0"/>
              <a:t>&lt;blockquote&gt; &lt;/blockquote&gt;</a:t>
            </a:r>
          </a:p>
        </p:txBody>
      </p:sp>
      <p:pic>
        <p:nvPicPr>
          <p:cNvPr id="114" name="lwd5_0507-green.png" descr="lwd5_0507-green.png"/>
          <p:cNvPicPr>
            <a:picLocks noChangeAspect="1"/>
          </p:cNvPicPr>
          <p:nvPr/>
        </p:nvPicPr>
        <p:blipFill>
          <a:blip r:embed="rId2"/>
          <a:stretch>
            <a:fillRect/>
          </a:stretch>
        </p:blipFill>
        <p:spPr>
          <a:xfrm>
            <a:off x="2476964" y="4532146"/>
            <a:ext cx="8191035" cy="2070854"/>
          </a:xfrm>
          <a:prstGeom prst="rect">
            <a:avLst/>
          </a:prstGeom>
          <a:ln w="12700">
            <a:miter lim="400000"/>
          </a:ln>
        </p:spPr>
      </p:pic>
      <p:pic>
        <p:nvPicPr>
          <p:cNvPr id="7" name="Picture 6">
            <a:extLst>
              <a:ext uri="{FF2B5EF4-FFF2-40B4-BE49-F238E27FC236}">
                <a16:creationId xmlns:a16="http://schemas.microsoft.com/office/drawing/2014/main" id="{BD2FAE21-1BAF-4BFC-994B-B5E233BF5030}"/>
              </a:ext>
            </a:extLst>
          </p:cNvPr>
          <p:cNvPicPr>
            <a:picLocks noChangeAspect="1"/>
          </p:cNvPicPr>
          <p:nvPr/>
        </p:nvPicPr>
        <p:blipFill>
          <a:blip r:embed="rId3"/>
          <a:stretch>
            <a:fillRect/>
          </a:stretch>
        </p:blipFill>
        <p:spPr>
          <a:xfrm>
            <a:off x="2770414" y="1990196"/>
            <a:ext cx="6651171" cy="2465944"/>
          </a:xfrm>
          <a:prstGeom prst="rect">
            <a:avLst/>
          </a:prstGeom>
        </p:spPr>
      </p:pic>
      <p:sp>
        <p:nvSpPr>
          <p:cNvPr id="12" name="TextBox 11">
            <a:extLst>
              <a:ext uri="{FF2B5EF4-FFF2-40B4-BE49-F238E27FC236}">
                <a16:creationId xmlns:a16="http://schemas.microsoft.com/office/drawing/2014/main" id="{A9C02D92-FAB9-4C24-A273-1BAA5352D8F5}"/>
              </a:ext>
            </a:extLst>
          </p:cNvPr>
          <p:cNvSpPr txBox="1"/>
          <p:nvPr/>
        </p:nvSpPr>
        <p:spPr>
          <a:xfrm>
            <a:off x="9715036" y="4452637"/>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3" name="TextBox 2">
            <a:extLst>
              <a:ext uri="{FF2B5EF4-FFF2-40B4-BE49-F238E27FC236}">
                <a16:creationId xmlns:a16="http://schemas.microsoft.com/office/drawing/2014/main" id="{4BE6CBB9-2643-BD8B-3337-C4E8E146A956}"/>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70400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reformatted Text"/>
          <p:cNvSpPr txBox="1">
            <a:spLocks noGrp="1"/>
          </p:cNvSpPr>
          <p:nvPr>
            <p:ph type="title"/>
          </p:nvPr>
        </p:nvSpPr>
        <p:spPr>
          <a:prstGeom prst="rect">
            <a:avLst/>
          </a:prstGeom>
        </p:spPr>
        <p:txBody>
          <a:bodyPr/>
          <a:lstStyle/>
          <a:p>
            <a:r>
              <a:t>Preformatted Text</a:t>
            </a:r>
          </a:p>
        </p:txBody>
      </p:sp>
      <p:sp>
        <p:nvSpPr>
          <p:cNvPr id="118" name="&lt;pre&gt; &lt;/pre&gt;…"/>
          <p:cNvSpPr txBox="1">
            <a:spLocks noGrp="1"/>
          </p:cNvSpPr>
          <p:nvPr>
            <p:ph idx="1"/>
          </p:nvPr>
        </p:nvSpPr>
        <p:spPr>
          <a:prstGeom prst="rect">
            <a:avLst/>
          </a:prstGeom>
        </p:spPr>
        <p:txBody>
          <a:bodyPr>
            <a:normAutofit/>
          </a:bodyPr>
          <a:lstStyle/>
          <a:p>
            <a:pPr marL="0" indent="0" algn="ctr" defTabSz="386106">
              <a:spcBef>
                <a:spcPts val="2742"/>
              </a:spcBef>
              <a:buNone/>
              <a:defRPr sz="2820" b="1">
                <a:solidFill>
                  <a:schemeClr val="accent1"/>
                </a:solidFill>
                <a:latin typeface="Courier"/>
                <a:ea typeface="Courier"/>
                <a:cs typeface="Courier"/>
                <a:sym typeface="Courier"/>
              </a:defRPr>
            </a:pPr>
            <a:r>
              <a:rPr dirty="0"/>
              <a:t>&lt;pre&gt; &lt;/pre&gt;</a:t>
            </a:r>
          </a:p>
          <a:p>
            <a:pPr marL="0" indent="0" defTabSz="386106">
              <a:spcBef>
                <a:spcPts val="1547"/>
              </a:spcBef>
              <a:buNone/>
              <a:defRPr sz="2820"/>
            </a:pPr>
            <a:r>
              <a:rPr b="1" dirty="0">
                <a:solidFill>
                  <a:srgbClr val="A31AA6"/>
                </a:solidFill>
                <a:sym typeface="Helvetica"/>
              </a:rPr>
              <a:t>Preformatted</a:t>
            </a:r>
            <a:r>
              <a:rPr b="1" dirty="0">
                <a:latin typeface="+mj-lt"/>
                <a:ea typeface="+mj-ea"/>
                <a:cs typeface="+mj-cs"/>
                <a:sym typeface="Helvetica"/>
              </a:rPr>
              <a:t> </a:t>
            </a:r>
            <a:r>
              <a:rPr b="1" dirty="0">
                <a:solidFill>
                  <a:srgbClr val="A31AA6"/>
                </a:solidFill>
                <a:sym typeface="Helvetica"/>
              </a:rPr>
              <a:t>text</a:t>
            </a:r>
            <a:r>
              <a:rPr dirty="0"/>
              <a:t> preserves white space when it is important for conveying meaning. By default, </a:t>
            </a:r>
            <a:r>
              <a:rPr b="1" dirty="0">
                <a:solidFill>
                  <a:schemeClr val="accent4">
                    <a:lumMod val="75000"/>
                  </a:schemeClr>
                </a:solidFill>
                <a:latin typeface="Consolas" panose="020B0609020204030204" pitchFamily="49" charset="0"/>
                <a:sym typeface="Courier"/>
              </a:rPr>
              <a:t>pre</a:t>
            </a:r>
            <a:r>
              <a:rPr dirty="0"/>
              <a:t> text displays in a constant-width font, such as Courier.</a:t>
            </a:r>
          </a:p>
        </p:txBody>
      </p:sp>
      <p:pic>
        <p:nvPicPr>
          <p:cNvPr id="3" name="Picture 2">
            <a:extLst>
              <a:ext uri="{FF2B5EF4-FFF2-40B4-BE49-F238E27FC236}">
                <a16:creationId xmlns:a16="http://schemas.microsoft.com/office/drawing/2014/main" id="{41A27A66-6F9B-4997-8385-89057650F17D}"/>
              </a:ext>
            </a:extLst>
          </p:cNvPr>
          <p:cNvPicPr>
            <a:picLocks noChangeAspect="1"/>
          </p:cNvPicPr>
          <p:nvPr/>
        </p:nvPicPr>
        <p:blipFill>
          <a:blip r:embed="rId2"/>
          <a:stretch>
            <a:fillRect/>
          </a:stretch>
        </p:blipFill>
        <p:spPr>
          <a:xfrm>
            <a:off x="726924" y="3768129"/>
            <a:ext cx="7554686" cy="1908200"/>
          </a:xfrm>
          <a:prstGeom prst="rect">
            <a:avLst/>
          </a:prstGeom>
        </p:spPr>
      </p:pic>
      <p:pic>
        <p:nvPicPr>
          <p:cNvPr id="120" name="lwd5_0508_pre_green.png" descr="lwd5_0508_pre_green.png"/>
          <p:cNvPicPr>
            <a:picLocks noChangeAspect="1"/>
          </p:cNvPicPr>
          <p:nvPr/>
        </p:nvPicPr>
        <p:blipFill>
          <a:blip r:embed="rId3"/>
          <a:stretch>
            <a:fillRect/>
          </a:stretch>
        </p:blipFill>
        <p:spPr>
          <a:xfrm>
            <a:off x="4633783" y="5235862"/>
            <a:ext cx="7295654" cy="1381569"/>
          </a:xfrm>
          <a:prstGeom prst="rect">
            <a:avLst/>
          </a:prstGeom>
          <a:ln w="12700">
            <a:miter lim="400000"/>
          </a:ln>
        </p:spPr>
      </p:pic>
      <p:sp>
        <p:nvSpPr>
          <p:cNvPr id="8" name="TextBox 7">
            <a:extLst>
              <a:ext uri="{FF2B5EF4-FFF2-40B4-BE49-F238E27FC236}">
                <a16:creationId xmlns:a16="http://schemas.microsoft.com/office/drawing/2014/main" id="{9EAAAA5C-E7C0-40D0-B943-FA9B90D643D8}"/>
              </a:ext>
            </a:extLst>
          </p:cNvPr>
          <p:cNvSpPr txBox="1"/>
          <p:nvPr/>
        </p:nvSpPr>
        <p:spPr>
          <a:xfrm>
            <a:off x="9515921" y="4896613"/>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4" name="TextBox 3">
            <a:extLst>
              <a:ext uri="{FF2B5EF4-FFF2-40B4-BE49-F238E27FC236}">
                <a16:creationId xmlns:a16="http://schemas.microsoft.com/office/drawing/2014/main" id="{E3285628-F48D-F3A6-2AA8-ADC8995AE08A}"/>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62058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ine Breaks"/>
          <p:cNvSpPr txBox="1">
            <a:spLocks noGrp="1"/>
          </p:cNvSpPr>
          <p:nvPr>
            <p:ph type="title"/>
          </p:nvPr>
        </p:nvSpPr>
        <p:spPr>
          <a:prstGeom prst="rect">
            <a:avLst/>
          </a:prstGeom>
        </p:spPr>
        <p:txBody>
          <a:bodyPr/>
          <a:lstStyle/>
          <a:p>
            <a:r>
              <a:t>Line Breaks</a:t>
            </a:r>
          </a:p>
        </p:txBody>
      </p:sp>
      <p:sp>
        <p:nvSpPr>
          <p:cNvPr id="123" name="&lt;br&gt;…"/>
          <p:cNvSpPr txBox="1">
            <a:spLocks noGrp="1"/>
          </p:cNvSpPr>
          <p:nvPr>
            <p:ph idx="1"/>
          </p:nvPr>
        </p:nvSpPr>
        <p:spPr>
          <a:prstGeom prst="rect">
            <a:avLst/>
          </a:prstGeom>
        </p:spPr>
        <p:txBody>
          <a:bodyPr>
            <a:normAutofit/>
          </a:bodyPr>
          <a:lstStyle/>
          <a:p>
            <a:pPr marL="0" indent="0" algn="ctr">
              <a:buNone/>
              <a:defRPr sz="3000" b="1">
                <a:solidFill>
                  <a:schemeClr val="accent1"/>
                </a:solidFill>
                <a:latin typeface="Courier"/>
                <a:ea typeface="Courier"/>
                <a:cs typeface="Courier"/>
                <a:sym typeface="Courier"/>
              </a:defRPr>
            </a:pPr>
            <a:r>
              <a:rPr dirty="0"/>
              <a:t>&lt;</a:t>
            </a:r>
            <a:r>
              <a:rPr dirty="0" err="1"/>
              <a:t>br</a:t>
            </a:r>
            <a:r>
              <a:rPr dirty="0"/>
              <a:t>&gt;</a:t>
            </a:r>
          </a:p>
          <a:p>
            <a:pPr marL="0" indent="0" algn="ctr">
              <a:spcBef>
                <a:spcPts val="1687"/>
              </a:spcBef>
              <a:buNone/>
              <a:defRPr sz="3000"/>
            </a:pPr>
            <a:r>
              <a:rPr dirty="0"/>
              <a:t>The empty </a:t>
            </a:r>
            <a:r>
              <a:rPr b="1" dirty="0" err="1">
                <a:solidFill>
                  <a:schemeClr val="accent4">
                    <a:lumMod val="75000"/>
                  </a:schemeClr>
                </a:solidFill>
                <a:latin typeface="Consolas" panose="020B0609020204030204" pitchFamily="49" charset="0"/>
                <a:sym typeface="Helvetica"/>
              </a:rPr>
              <a:t>br</a:t>
            </a:r>
            <a:r>
              <a:rPr dirty="0"/>
              <a:t> element inserts a line break.</a:t>
            </a:r>
          </a:p>
        </p:txBody>
      </p:sp>
      <p:pic>
        <p:nvPicPr>
          <p:cNvPr id="125" name="lwd5_0515-green.png" descr="lwd5_0515-green.png"/>
          <p:cNvPicPr>
            <a:picLocks noChangeAspect="1"/>
          </p:cNvPicPr>
          <p:nvPr/>
        </p:nvPicPr>
        <p:blipFill>
          <a:blip r:embed="rId2"/>
          <a:stretch>
            <a:fillRect/>
          </a:stretch>
        </p:blipFill>
        <p:spPr>
          <a:xfrm>
            <a:off x="1202822" y="3514079"/>
            <a:ext cx="9786357" cy="3061009"/>
          </a:xfrm>
          <a:prstGeom prst="rect">
            <a:avLst/>
          </a:prstGeom>
          <a:ln w="12700">
            <a:miter lim="400000"/>
          </a:ln>
        </p:spPr>
      </p:pic>
      <p:sp>
        <p:nvSpPr>
          <p:cNvPr id="6" name="TextBox 5">
            <a:extLst>
              <a:ext uri="{FF2B5EF4-FFF2-40B4-BE49-F238E27FC236}">
                <a16:creationId xmlns:a16="http://schemas.microsoft.com/office/drawing/2014/main" id="{4B55FECC-9D82-FE42-88A6-0AF7C7D25A06}"/>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7" name="Picture 6">
            <a:extLst>
              <a:ext uri="{FF2B5EF4-FFF2-40B4-BE49-F238E27FC236}">
                <a16:creationId xmlns:a16="http://schemas.microsoft.com/office/drawing/2014/main" id="{70FD4921-41B0-B04C-AF5F-95530E67F182}"/>
              </a:ext>
            </a:extLst>
          </p:cNvPr>
          <p:cNvPicPr>
            <a:picLocks noChangeAspect="1"/>
          </p:cNvPicPr>
          <p:nvPr/>
        </p:nvPicPr>
        <p:blipFill>
          <a:blip r:embed="rId3"/>
          <a:stretch>
            <a:fillRect/>
          </a:stretch>
        </p:blipFill>
        <p:spPr>
          <a:xfrm>
            <a:off x="9550401" y="0"/>
            <a:ext cx="778933" cy="778933"/>
          </a:xfrm>
          <a:prstGeom prst="rect">
            <a:avLst/>
          </a:prstGeom>
        </p:spPr>
      </p:pic>
      <p:pic>
        <p:nvPicPr>
          <p:cNvPr id="5" name="Picture 4">
            <a:extLst>
              <a:ext uri="{FF2B5EF4-FFF2-40B4-BE49-F238E27FC236}">
                <a16:creationId xmlns:a16="http://schemas.microsoft.com/office/drawing/2014/main" id="{0BC452EF-6154-4BA6-8F20-E79C7A7FC7F0}"/>
              </a:ext>
            </a:extLst>
          </p:cNvPr>
          <p:cNvPicPr>
            <a:picLocks noChangeAspect="1"/>
          </p:cNvPicPr>
          <p:nvPr/>
        </p:nvPicPr>
        <p:blipFill>
          <a:blip r:embed="rId4"/>
          <a:stretch>
            <a:fillRect/>
          </a:stretch>
        </p:blipFill>
        <p:spPr>
          <a:xfrm>
            <a:off x="1749621" y="3033902"/>
            <a:ext cx="9165771" cy="690479"/>
          </a:xfrm>
          <a:prstGeom prst="rect">
            <a:avLst/>
          </a:prstGeom>
        </p:spPr>
      </p:pic>
      <p:sp>
        <p:nvSpPr>
          <p:cNvPr id="12" name="TextBox 11">
            <a:extLst>
              <a:ext uri="{FF2B5EF4-FFF2-40B4-BE49-F238E27FC236}">
                <a16:creationId xmlns:a16="http://schemas.microsoft.com/office/drawing/2014/main" id="{C60A9A67-91AA-4A59-B4D6-63DB1988B269}"/>
              </a:ext>
            </a:extLst>
          </p:cNvPr>
          <p:cNvSpPr txBox="1"/>
          <p:nvPr/>
        </p:nvSpPr>
        <p:spPr>
          <a:xfrm>
            <a:off x="7551216" y="4001294"/>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369524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hematic Breaks (Horizontal Rules)"/>
          <p:cNvSpPr txBox="1">
            <a:spLocks noGrp="1"/>
          </p:cNvSpPr>
          <p:nvPr>
            <p:ph type="title"/>
          </p:nvPr>
        </p:nvSpPr>
        <p:spPr>
          <a:prstGeom prst="rect">
            <a:avLst/>
          </a:prstGeom>
        </p:spPr>
        <p:txBody>
          <a:bodyPr>
            <a:normAutofit/>
          </a:bodyPr>
          <a:lstStyle/>
          <a:p>
            <a:r>
              <a:t>Thematic Breaks (Horizontal Rules)</a:t>
            </a:r>
          </a:p>
        </p:txBody>
      </p:sp>
      <p:sp>
        <p:nvSpPr>
          <p:cNvPr id="128" name="&lt;hr&gt;…"/>
          <p:cNvSpPr txBox="1">
            <a:spLocks noGrp="1"/>
          </p:cNvSpPr>
          <p:nvPr>
            <p:ph idx="1"/>
          </p:nvPr>
        </p:nvSpPr>
        <p:spPr>
          <a:prstGeom prst="rect">
            <a:avLst/>
          </a:prstGeom>
        </p:spPr>
        <p:txBody>
          <a:bodyPr anchor="t">
            <a:normAutofit/>
          </a:bodyPr>
          <a:lstStyle/>
          <a:p>
            <a:pPr marL="0" indent="0" algn="ctr" defTabSz="373783">
              <a:spcBef>
                <a:spcPts val="2672"/>
              </a:spcBef>
              <a:buNone/>
              <a:defRPr sz="2730" b="1">
                <a:solidFill>
                  <a:schemeClr val="accent1"/>
                </a:solidFill>
                <a:latin typeface="Courier"/>
                <a:ea typeface="Courier"/>
                <a:cs typeface="Courier"/>
                <a:sym typeface="Courier"/>
              </a:defRPr>
            </a:pPr>
            <a:r>
              <a:rPr dirty="0"/>
              <a:t>&lt;</a:t>
            </a:r>
            <a:r>
              <a:rPr dirty="0" err="1"/>
              <a:t>hr</a:t>
            </a:r>
            <a:r>
              <a:rPr dirty="0"/>
              <a:t>&gt;</a:t>
            </a:r>
          </a:p>
          <a:p>
            <a:pPr marL="0" indent="0" defTabSz="373783">
              <a:spcBef>
                <a:spcPts val="1477"/>
              </a:spcBef>
              <a:buNone/>
              <a:defRPr sz="2730"/>
            </a:pPr>
            <a:r>
              <a:rPr dirty="0"/>
              <a:t>Indicates one topic has completed and another one is beginning. Browsers display a horizontal rule (line) in its place:</a:t>
            </a:r>
          </a:p>
        </p:txBody>
      </p:sp>
      <p:pic>
        <p:nvPicPr>
          <p:cNvPr id="130" name="lwd5_0502-green.png" descr="lwd5_0502-green.png"/>
          <p:cNvPicPr>
            <a:picLocks noChangeAspect="1"/>
          </p:cNvPicPr>
          <p:nvPr/>
        </p:nvPicPr>
        <p:blipFill>
          <a:blip r:embed="rId2"/>
          <a:stretch>
            <a:fillRect/>
          </a:stretch>
        </p:blipFill>
        <p:spPr>
          <a:xfrm>
            <a:off x="5656138" y="4109761"/>
            <a:ext cx="6535862" cy="1704771"/>
          </a:xfrm>
          <a:prstGeom prst="rect">
            <a:avLst/>
          </a:prstGeom>
          <a:ln w="12700">
            <a:miter lim="400000"/>
          </a:ln>
        </p:spPr>
      </p:pic>
      <p:pic>
        <p:nvPicPr>
          <p:cNvPr id="5" name="Picture 4">
            <a:extLst>
              <a:ext uri="{FF2B5EF4-FFF2-40B4-BE49-F238E27FC236}">
                <a16:creationId xmlns:a16="http://schemas.microsoft.com/office/drawing/2014/main" id="{AB3E3B39-62A8-4C0E-911F-799062A1BE73}"/>
              </a:ext>
            </a:extLst>
          </p:cNvPr>
          <p:cNvPicPr>
            <a:picLocks noChangeAspect="1"/>
          </p:cNvPicPr>
          <p:nvPr/>
        </p:nvPicPr>
        <p:blipFill>
          <a:blip r:embed="rId3"/>
          <a:stretch>
            <a:fillRect/>
          </a:stretch>
        </p:blipFill>
        <p:spPr>
          <a:xfrm>
            <a:off x="356507" y="3429000"/>
            <a:ext cx="5459884" cy="2222046"/>
          </a:xfrm>
          <a:prstGeom prst="rect">
            <a:avLst/>
          </a:prstGeom>
        </p:spPr>
      </p:pic>
      <p:sp>
        <p:nvSpPr>
          <p:cNvPr id="10" name="TextBox 9">
            <a:extLst>
              <a:ext uri="{FF2B5EF4-FFF2-40B4-BE49-F238E27FC236}">
                <a16:creationId xmlns:a16="http://schemas.microsoft.com/office/drawing/2014/main" id="{CA143001-BA98-4539-9678-9D1F7A515E58}"/>
              </a:ext>
            </a:extLst>
          </p:cNvPr>
          <p:cNvSpPr txBox="1"/>
          <p:nvPr/>
        </p:nvSpPr>
        <p:spPr>
          <a:xfrm>
            <a:off x="9064330" y="3905449"/>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214219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3E87-F814-B348-88EA-BA18FA2C60BC}"/>
              </a:ext>
            </a:extLst>
          </p:cNvPr>
          <p:cNvSpPr>
            <a:spLocks noGrp="1"/>
          </p:cNvSpPr>
          <p:nvPr>
            <p:ph type="title"/>
          </p:nvPr>
        </p:nvSpPr>
        <p:spPr>
          <a:xfrm>
            <a:off x="838200" y="365126"/>
            <a:ext cx="10515600" cy="801066"/>
          </a:xfrm>
        </p:spPr>
        <p:txBody>
          <a:bodyPr/>
          <a:lstStyle/>
          <a:p>
            <a:r>
              <a:rPr lang="en-JP" dirty="0"/>
              <a:t>Course schedule</a:t>
            </a:r>
          </a:p>
        </p:txBody>
      </p:sp>
      <p:sp>
        <p:nvSpPr>
          <p:cNvPr id="3" name="Slide Number Placeholder 2">
            <a:extLst>
              <a:ext uri="{FF2B5EF4-FFF2-40B4-BE49-F238E27FC236}">
                <a16:creationId xmlns:a16="http://schemas.microsoft.com/office/drawing/2014/main" id="{BE1AE2E7-6E2E-B849-8628-761020789E54}"/>
              </a:ext>
            </a:extLst>
          </p:cNvPr>
          <p:cNvSpPr>
            <a:spLocks noGrp="1"/>
          </p:cNvSpPr>
          <p:nvPr>
            <p:ph type="sldNum" sz="quarter" idx="12"/>
          </p:nvPr>
        </p:nvSpPr>
        <p:spPr/>
        <p:txBody>
          <a:bodyPr/>
          <a:lstStyle/>
          <a:p>
            <a:fld id="{5D5576CE-73EB-EC46-BE68-51DD6BBCD28D}" type="slidenum">
              <a:rPr lang="en-JP" smtClean="0"/>
              <a:t>2</a:t>
            </a:fld>
            <a:endParaRPr lang="en-JP"/>
          </a:p>
        </p:txBody>
      </p:sp>
      <p:graphicFrame>
        <p:nvGraphicFramePr>
          <p:cNvPr id="7" name="Table 6">
            <a:extLst>
              <a:ext uri="{FF2B5EF4-FFF2-40B4-BE49-F238E27FC236}">
                <a16:creationId xmlns:a16="http://schemas.microsoft.com/office/drawing/2014/main" id="{2DF948B3-61EB-5F83-7642-A9CF46AC190D}"/>
              </a:ext>
            </a:extLst>
          </p:cNvPr>
          <p:cNvGraphicFramePr>
            <a:graphicFrameLocks noGrp="1"/>
          </p:cNvGraphicFramePr>
          <p:nvPr>
            <p:extLst>
              <p:ext uri="{D42A27DB-BD31-4B8C-83A1-F6EECF244321}">
                <p14:modId xmlns:p14="http://schemas.microsoft.com/office/powerpoint/2010/main" val="3911161981"/>
              </p:ext>
            </p:extLst>
          </p:nvPr>
        </p:nvGraphicFramePr>
        <p:xfrm>
          <a:off x="1763486" y="1165472"/>
          <a:ext cx="7805058" cy="5486392"/>
        </p:xfrm>
        <a:graphic>
          <a:graphicData uri="http://schemas.openxmlformats.org/drawingml/2006/table">
            <a:tbl>
              <a:tblPr/>
              <a:tblGrid>
                <a:gridCol w="598298">
                  <a:extLst>
                    <a:ext uri="{9D8B030D-6E8A-4147-A177-3AD203B41FA5}">
                      <a16:colId xmlns:a16="http://schemas.microsoft.com/office/drawing/2014/main" val="2758258446"/>
                    </a:ext>
                  </a:extLst>
                </a:gridCol>
                <a:gridCol w="516712">
                  <a:extLst>
                    <a:ext uri="{9D8B030D-6E8A-4147-A177-3AD203B41FA5}">
                      <a16:colId xmlns:a16="http://schemas.microsoft.com/office/drawing/2014/main" val="2586725886"/>
                    </a:ext>
                  </a:extLst>
                </a:gridCol>
                <a:gridCol w="6690048">
                  <a:extLst>
                    <a:ext uri="{9D8B030D-6E8A-4147-A177-3AD203B41FA5}">
                      <a16:colId xmlns:a16="http://schemas.microsoft.com/office/drawing/2014/main" val="878683327"/>
                    </a:ext>
                  </a:extLst>
                </a:gridCol>
              </a:tblGrid>
              <a:tr h="349087">
                <a:tc>
                  <a:txBody>
                    <a:bodyPr/>
                    <a:lstStyle/>
                    <a:p>
                      <a:pPr algn="l" rtl="0" fontAlgn="b"/>
                      <a:r>
                        <a:rPr lang="en-US" sz="1600" b="1">
                          <a:effectLst/>
                        </a:rPr>
                        <a:t>Week</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b="1">
                          <a:effectLst/>
                        </a:rPr>
                        <a:t>Date</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b="1" dirty="0">
                          <a:effectLst/>
                        </a:rPr>
                        <a:t>Topic</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7567475"/>
                  </a:ext>
                </a:extLst>
              </a:tr>
              <a:tr h="349087">
                <a:tc>
                  <a:txBody>
                    <a:bodyPr/>
                    <a:lstStyle/>
                    <a:p>
                      <a:pPr algn="l" rtl="0" fontAlgn="b"/>
                      <a:r>
                        <a:rPr lang="en-US" sz="1600" dirty="0">
                          <a:solidFill>
                            <a:schemeClr val="bg2">
                              <a:lumMod val="90000"/>
                            </a:schemeClr>
                          </a:solidFill>
                          <a:effectLst/>
                        </a:rPr>
                        <a:t>1</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dirty="0">
                          <a:solidFill>
                            <a:schemeClr val="bg2">
                              <a:lumMod val="90000"/>
                            </a:schemeClr>
                          </a:solidFill>
                          <a:effectLst/>
                        </a:rPr>
                        <a:t>4/18</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dirty="0">
                          <a:solidFill>
                            <a:schemeClr val="bg2">
                              <a:lumMod val="90000"/>
                            </a:schemeClr>
                          </a:solidFill>
                          <a:effectLst/>
                        </a:rPr>
                        <a:t>Intro to WWW, Intro to HTML</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162807"/>
                  </a:ext>
                </a:extLst>
              </a:tr>
              <a:tr h="349087">
                <a:tc>
                  <a:txBody>
                    <a:bodyPr/>
                    <a:lstStyle/>
                    <a:p>
                      <a:pPr algn="l" rtl="0" fontAlgn="b"/>
                      <a:r>
                        <a:rPr lang="en-US" sz="1600">
                          <a:effectLst/>
                        </a:rPr>
                        <a:t>2</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4/25</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CSS Fundamental</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601006"/>
                  </a:ext>
                </a:extLst>
              </a:tr>
              <a:tr h="316087">
                <a:tc>
                  <a:txBody>
                    <a:bodyPr/>
                    <a:lstStyle/>
                    <a:p>
                      <a:pPr algn="l" rtl="0" fontAlgn="b"/>
                      <a:endParaRPr lang="en-US" sz="1600">
                        <a:effectLst/>
                        <a:highlight>
                          <a:srgbClr val="F4CCCC"/>
                        </a:highlight>
                      </a:endParaRP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highlight>
                            <a:srgbClr val="F4CCCC"/>
                          </a:highlight>
                        </a:rPr>
                        <a:t>5/2</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dirty="0">
                          <a:effectLst/>
                          <a:highlight>
                            <a:srgbClr val="F4CCCC"/>
                          </a:highlight>
                        </a:rPr>
                        <a:t>Holiday (GW)</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9712634"/>
                  </a:ext>
                </a:extLst>
              </a:tr>
              <a:tr h="316087">
                <a:tc>
                  <a:txBody>
                    <a:bodyPr/>
                    <a:lstStyle/>
                    <a:p>
                      <a:pPr algn="l" rtl="0" fontAlgn="b"/>
                      <a:r>
                        <a:rPr lang="en-US" sz="1600">
                          <a:effectLst/>
                        </a:rPr>
                        <a:t>3</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5/9</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CSS and Bootstrap</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7922994"/>
                  </a:ext>
                </a:extLst>
              </a:tr>
              <a:tr h="349087">
                <a:tc>
                  <a:txBody>
                    <a:bodyPr/>
                    <a:lstStyle/>
                    <a:p>
                      <a:pPr algn="l" rtl="0" fontAlgn="b"/>
                      <a:r>
                        <a:rPr lang="en-US" sz="1600">
                          <a:effectLst/>
                        </a:rPr>
                        <a:t>4</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5/16</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Work on midterm project</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1847156"/>
                  </a:ext>
                </a:extLst>
              </a:tr>
              <a:tr h="349087">
                <a:tc>
                  <a:txBody>
                    <a:bodyPr/>
                    <a:lstStyle/>
                    <a:p>
                      <a:pPr algn="l" rtl="0" fontAlgn="b"/>
                      <a:r>
                        <a:rPr lang="en-US" sz="1600">
                          <a:effectLst/>
                        </a:rPr>
                        <a:t>5</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dirty="0">
                          <a:effectLst/>
                        </a:rPr>
                        <a:t>5/23</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COIL presentation submission of progress of midterm project</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795451"/>
                  </a:ext>
                </a:extLst>
              </a:tr>
              <a:tr h="349087">
                <a:tc>
                  <a:txBody>
                    <a:bodyPr/>
                    <a:lstStyle/>
                    <a:p>
                      <a:pPr algn="l" rtl="0" fontAlgn="b"/>
                      <a:r>
                        <a:rPr lang="en-US" sz="1600">
                          <a:effectLst/>
                          <a:highlight>
                            <a:srgbClr val="D9EAD3"/>
                          </a:highlight>
                        </a:rPr>
                        <a:t>6</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highlight>
                            <a:srgbClr val="D9EAD3"/>
                          </a:highlight>
                        </a:rPr>
                        <a:t>5/30</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highlight>
                            <a:srgbClr val="D9EAD3"/>
                          </a:highlight>
                        </a:rPr>
                        <a:t>Midterm project presentation week</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645255"/>
                  </a:ext>
                </a:extLst>
              </a:tr>
              <a:tr h="316087">
                <a:tc>
                  <a:txBody>
                    <a:bodyPr/>
                    <a:lstStyle/>
                    <a:p>
                      <a:pPr algn="l" rtl="0" fontAlgn="b"/>
                      <a:r>
                        <a:rPr lang="en-US" sz="1600">
                          <a:effectLst/>
                        </a:rPr>
                        <a:t>7</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6/6</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PHP fundamentals + Installation XAMPP</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5477865"/>
                  </a:ext>
                </a:extLst>
              </a:tr>
              <a:tr h="349087">
                <a:tc>
                  <a:txBody>
                    <a:bodyPr/>
                    <a:lstStyle/>
                    <a:p>
                      <a:pPr algn="l" rtl="0" fontAlgn="b"/>
                      <a:r>
                        <a:rPr lang="en-US" sz="1600">
                          <a:effectLst/>
                        </a:rPr>
                        <a:t>8</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6/13</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PHP fundamentals 2</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38414"/>
                  </a:ext>
                </a:extLst>
              </a:tr>
              <a:tr h="349087">
                <a:tc>
                  <a:txBody>
                    <a:bodyPr/>
                    <a:lstStyle/>
                    <a:p>
                      <a:pPr algn="l" rtl="0" fontAlgn="b"/>
                      <a:r>
                        <a:rPr lang="en-US" sz="1600">
                          <a:effectLst/>
                        </a:rPr>
                        <a:t>9</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6/20</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mySQL fundamentals</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6916721"/>
                  </a:ext>
                </a:extLst>
              </a:tr>
              <a:tr h="349087">
                <a:tc>
                  <a:txBody>
                    <a:bodyPr/>
                    <a:lstStyle/>
                    <a:p>
                      <a:pPr algn="l" rtl="0" fontAlgn="b"/>
                      <a:r>
                        <a:rPr lang="en-US" sz="1600">
                          <a:effectLst/>
                        </a:rPr>
                        <a:t>10</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6/27</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Assessing MySQL using PHP, MVC pattern + Intro of Final project</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1326373"/>
                  </a:ext>
                </a:extLst>
              </a:tr>
              <a:tr h="349087">
                <a:tc>
                  <a:txBody>
                    <a:bodyPr/>
                    <a:lstStyle/>
                    <a:p>
                      <a:pPr algn="l" rtl="0" fontAlgn="b"/>
                      <a:r>
                        <a:rPr lang="en-US" sz="1600">
                          <a:effectLst/>
                        </a:rPr>
                        <a:t>11</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7/4</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Cookies, sessions, and authentication + Proposal of final project</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2326069"/>
                  </a:ext>
                </a:extLst>
              </a:tr>
              <a:tr h="349087">
                <a:tc>
                  <a:txBody>
                    <a:bodyPr/>
                    <a:lstStyle/>
                    <a:p>
                      <a:pPr algn="l" rtl="0" fontAlgn="b"/>
                      <a:r>
                        <a:rPr lang="en-US" sz="1600">
                          <a:effectLst/>
                        </a:rPr>
                        <a:t>12</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7/11</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Javascript and PHP validation</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7033667"/>
                  </a:ext>
                </a:extLst>
              </a:tr>
              <a:tr h="349087">
                <a:tc>
                  <a:txBody>
                    <a:bodyPr/>
                    <a:lstStyle/>
                    <a:p>
                      <a:pPr algn="l" rtl="0" fontAlgn="b"/>
                      <a:r>
                        <a:rPr lang="en-US" sz="1600">
                          <a:effectLst/>
                        </a:rPr>
                        <a:t>13</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7/18</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a:effectLst/>
                        </a:rPr>
                        <a:t>Final project development</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4109841"/>
                  </a:ext>
                </a:extLst>
              </a:tr>
              <a:tr h="349087">
                <a:tc>
                  <a:txBody>
                    <a:bodyPr/>
                    <a:lstStyle/>
                    <a:p>
                      <a:pPr algn="l" rtl="0" fontAlgn="b"/>
                      <a:r>
                        <a:rPr lang="en-US" sz="1600">
                          <a:effectLst/>
                          <a:highlight>
                            <a:srgbClr val="D9EAD3"/>
                          </a:highlight>
                        </a:rPr>
                        <a:t>14</a:t>
                      </a:r>
                    </a:p>
                  </a:txBody>
                  <a:tcPr marL="15423" marR="15423" marT="10282" marB="10282"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rtl="0" fontAlgn="b"/>
                      <a:r>
                        <a:rPr lang="en-US" sz="1600">
                          <a:effectLst/>
                          <a:highlight>
                            <a:srgbClr val="D9EAD3"/>
                          </a:highlight>
                        </a:rPr>
                        <a:t>7/25</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rtl="0" fontAlgn="b"/>
                      <a:r>
                        <a:rPr lang="en-US" sz="1600" dirty="0">
                          <a:effectLst/>
                          <a:highlight>
                            <a:srgbClr val="D9EAD3"/>
                          </a:highlight>
                        </a:rPr>
                        <a:t>Final project presentation</a:t>
                      </a:r>
                    </a:p>
                  </a:txBody>
                  <a:tcPr marL="15423" marR="15423" marT="10282" marB="10282" anchor="ctr">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0419116"/>
                  </a:ext>
                </a:extLst>
              </a:tr>
            </a:tbl>
          </a:graphicData>
        </a:graphic>
      </p:graphicFrame>
      <p:sp>
        <p:nvSpPr>
          <p:cNvPr id="4" name="Rectangle 3">
            <a:extLst>
              <a:ext uri="{FF2B5EF4-FFF2-40B4-BE49-F238E27FC236}">
                <a16:creationId xmlns:a16="http://schemas.microsoft.com/office/drawing/2014/main" id="{FFAC6C85-A50B-4BC9-8C45-D73F8DCCFD9A}"/>
              </a:ext>
            </a:extLst>
          </p:cNvPr>
          <p:cNvSpPr/>
          <p:nvPr/>
        </p:nvSpPr>
        <p:spPr>
          <a:xfrm>
            <a:off x="1676400" y="1861438"/>
            <a:ext cx="7979232"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EB1608-5069-EBD1-51DB-54373C8560BF}"/>
              </a:ext>
            </a:extLst>
          </p:cNvPr>
          <p:cNvSpPr txBox="1"/>
          <p:nvPr/>
        </p:nvSpPr>
        <p:spPr>
          <a:xfrm>
            <a:off x="2329543" y="3184556"/>
            <a:ext cx="7326088" cy="369332"/>
          </a:xfrm>
          <a:prstGeom prst="rect">
            <a:avLst/>
          </a:prstGeom>
          <a:solidFill>
            <a:srgbClr val="F4CCCC"/>
          </a:solidFill>
        </p:spPr>
        <p:txBody>
          <a:bodyPr wrap="square">
            <a:spAutoFit/>
          </a:bodyPr>
          <a:lstStyle/>
          <a:p>
            <a:r>
              <a:rPr lang="en-US" sz="1800" b="1" i="0" dirty="0">
                <a:solidFill>
                  <a:srgbClr val="FF0000"/>
                </a:solidFill>
                <a:effectLst/>
                <a:latin typeface="Arial" panose="020B0604020202020204" pitchFamily="34" charset="0"/>
              </a:rPr>
              <a:t>COIL 22 MAY 18:00-19:30 (counted as 1 class, replacing 23 May)</a:t>
            </a:r>
            <a:endParaRPr lang="en-US" dirty="0"/>
          </a:p>
        </p:txBody>
      </p:sp>
    </p:spTree>
    <p:extLst>
      <p:ext uri="{BB962C8B-B14F-4D97-AF65-F5344CB8AC3E}">
        <p14:creationId xmlns:p14="http://schemas.microsoft.com/office/powerpoint/2010/main" val="20750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Lists"/>
          <p:cNvSpPr txBox="1">
            <a:spLocks noGrp="1"/>
          </p:cNvSpPr>
          <p:nvPr>
            <p:ph type="title"/>
          </p:nvPr>
        </p:nvSpPr>
        <p:spPr>
          <a:prstGeom prst="rect">
            <a:avLst/>
          </a:prstGeom>
        </p:spPr>
        <p:txBody>
          <a:bodyPr/>
          <a:lstStyle/>
          <a:p>
            <a:r>
              <a:t>Lists</a:t>
            </a:r>
          </a:p>
        </p:txBody>
      </p:sp>
      <p:sp>
        <p:nvSpPr>
          <p:cNvPr id="133" name="There are three types of lists in HTML:…"/>
          <p:cNvSpPr txBox="1">
            <a:spLocks noGrp="1"/>
          </p:cNvSpPr>
          <p:nvPr>
            <p:ph idx="1"/>
          </p:nvPr>
        </p:nvSpPr>
        <p:spPr>
          <a:prstGeom prst="rect">
            <a:avLst/>
          </a:prstGeom>
        </p:spPr>
        <p:txBody>
          <a:bodyPr anchor="t"/>
          <a:lstStyle/>
          <a:p>
            <a:pPr marL="0" indent="0">
              <a:spcBef>
                <a:spcPts val="0"/>
              </a:spcBef>
              <a:buNone/>
            </a:pPr>
            <a:r>
              <a:rPr dirty="0"/>
              <a:t>There are three types of lists in HTML:</a:t>
            </a:r>
          </a:p>
          <a:p>
            <a:pPr lvl="1"/>
            <a:r>
              <a:rPr dirty="0"/>
              <a:t>Unordered lists</a:t>
            </a:r>
          </a:p>
          <a:p>
            <a:pPr lvl="1"/>
            <a:r>
              <a:rPr dirty="0"/>
              <a:t>Ordered lists</a:t>
            </a:r>
          </a:p>
          <a:p>
            <a:pPr lvl="1"/>
            <a:r>
              <a:rPr dirty="0"/>
              <a:t>Description lists</a:t>
            </a:r>
          </a:p>
          <a:p>
            <a:pPr marL="0" indent="0">
              <a:spcBef>
                <a:spcPts val="0"/>
              </a:spcBef>
              <a:buNone/>
            </a:pPr>
            <a:endParaRPr dirty="0"/>
          </a:p>
          <a:p>
            <a:pPr marL="0" indent="0">
              <a:spcBef>
                <a:spcPts val="0"/>
              </a:spcBef>
              <a:buNone/>
            </a:pPr>
            <a:endParaRPr dirty="0"/>
          </a:p>
          <a:p>
            <a:pPr marL="0" indent="0">
              <a:spcBef>
                <a:spcPts val="0"/>
              </a:spcBef>
              <a:buNone/>
            </a:pPr>
            <a:endParaRPr dirty="0"/>
          </a:p>
        </p:txBody>
      </p:sp>
    </p:spTree>
    <p:extLst>
      <p:ext uri="{BB962C8B-B14F-4D97-AF65-F5344CB8AC3E}">
        <p14:creationId xmlns:p14="http://schemas.microsoft.com/office/powerpoint/2010/main" val="280576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nordered Lists"/>
          <p:cNvSpPr txBox="1">
            <a:spLocks noGrp="1"/>
          </p:cNvSpPr>
          <p:nvPr>
            <p:ph type="title"/>
          </p:nvPr>
        </p:nvSpPr>
        <p:spPr>
          <a:prstGeom prst="rect">
            <a:avLst/>
          </a:prstGeom>
        </p:spPr>
        <p:txBody>
          <a:bodyPr/>
          <a:lstStyle/>
          <a:p>
            <a:r>
              <a:t>Unordered Lists</a:t>
            </a:r>
          </a:p>
        </p:txBody>
      </p:sp>
      <p:sp>
        <p:nvSpPr>
          <p:cNvPr id="136" name="In unordered lists items may appear in any order (examples, names, options, etc.). Most lists fall into this category.…"/>
          <p:cNvSpPr txBox="1">
            <a:spLocks noGrp="1"/>
          </p:cNvSpPr>
          <p:nvPr>
            <p:ph idx="1"/>
          </p:nvPr>
        </p:nvSpPr>
        <p:spPr>
          <a:prstGeom prst="rect">
            <a:avLst/>
          </a:prstGeom>
        </p:spPr>
        <p:txBody>
          <a:bodyPr anchor="t"/>
          <a:lstStyle/>
          <a:p>
            <a:pPr marL="0" indent="0">
              <a:buNone/>
              <a:defRPr sz="3000"/>
            </a:pPr>
            <a:r>
              <a:rPr dirty="0"/>
              <a:t>In unordered lists items may appear in any order (examples, names, options, etc.). Most lists fall into this category.</a:t>
            </a:r>
          </a:p>
          <a:p>
            <a:pPr marL="0" lvl="2" indent="321457">
              <a:buNone/>
              <a:defRPr sz="3000"/>
            </a:pPr>
            <a:r>
              <a:rPr sz="2800" b="1" dirty="0">
                <a:solidFill>
                  <a:schemeClr val="accent1"/>
                </a:solidFill>
                <a:latin typeface="Courier"/>
                <a:ea typeface="Courier"/>
                <a:cs typeface="Courier"/>
                <a:sym typeface="Courier"/>
              </a:rPr>
              <a:t>&lt;ul&gt; &lt;/ul&gt;</a:t>
            </a:r>
            <a:r>
              <a:rPr sz="2800" b="1" dirty="0">
                <a:solidFill>
                  <a:schemeClr val="accent4"/>
                </a:solidFill>
                <a:latin typeface="Courier"/>
                <a:ea typeface="Courier"/>
                <a:cs typeface="Courier"/>
                <a:sym typeface="Courier"/>
              </a:rPr>
              <a:t> </a:t>
            </a:r>
            <a:r>
              <a:rPr sz="2800" dirty="0"/>
              <a:t>  Defines the whole list</a:t>
            </a:r>
          </a:p>
          <a:p>
            <a:pPr marL="0" lvl="2" indent="321457">
              <a:buNone/>
              <a:defRPr sz="3000"/>
            </a:pPr>
            <a:r>
              <a:rPr sz="2800" b="1" dirty="0">
                <a:solidFill>
                  <a:schemeClr val="accent1"/>
                </a:solidFill>
                <a:latin typeface="Courier"/>
                <a:ea typeface="Courier"/>
                <a:cs typeface="Courier"/>
                <a:sym typeface="Courier"/>
              </a:rPr>
              <a:t>&lt;li&gt; &lt;/li&gt;</a:t>
            </a:r>
            <a:r>
              <a:rPr sz="2800" b="1" dirty="0">
                <a:solidFill>
                  <a:schemeClr val="accent4"/>
                </a:solidFill>
                <a:latin typeface="Courier"/>
                <a:ea typeface="Courier"/>
                <a:cs typeface="Courier"/>
                <a:sym typeface="Courier"/>
              </a:rPr>
              <a:t> </a:t>
            </a:r>
            <a:r>
              <a:rPr sz="2800" dirty="0"/>
              <a:t>  Defines each list item</a:t>
            </a:r>
          </a:p>
        </p:txBody>
      </p:sp>
      <p:pic>
        <p:nvPicPr>
          <p:cNvPr id="5" name="lwd5_0503-green.png" descr="lwd5_0503-green.png">
            <a:extLst>
              <a:ext uri="{FF2B5EF4-FFF2-40B4-BE49-F238E27FC236}">
                <a16:creationId xmlns:a16="http://schemas.microsoft.com/office/drawing/2014/main" id="{1034CCBA-F500-3D4A-994B-E2790EDE6EEC}"/>
              </a:ext>
            </a:extLst>
          </p:cNvPr>
          <p:cNvPicPr>
            <a:picLocks noChangeAspect="1"/>
          </p:cNvPicPr>
          <p:nvPr/>
        </p:nvPicPr>
        <p:blipFill>
          <a:blip r:embed="rId2"/>
          <a:stretch>
            <a:fillRect/>
          </a:stretch>
        </p:blipFill>
        <p:spPr>
          <a:xfrm>
            <a:off x="3753301" y="4349900"/>
            <a:ext cx="3089672" cy="1857375"/>
          </a:xfrm>
          <a:prstGeom prst="rect">
            <a:avLst/>
          </a:prstGeom>
          <a:ln w="12700">
            <a:miter lim="400000"/>
          </a:ln>
        </p:spPr>
      </p:pic>
      <p:pic>
        <p:nvPicPr>
          <p:cNvPr id="6" name="lwd5_0504_lists.png" descr="lwd5_0504_lists.png">
            <a:extLst>
              <a:ext uri="{FF2B5EF4-FFF2-40B4-BE49-F238E27FC236}">
                <a16:creationId xmlns:a16="http://schemas.microsoft.com/office/drawing/2014/main" id="{D8A61DA7-8F9F-FA4E-B4E3-E0F93911B0DD}"/>
              </a:ext>
            </a:extLst>
          </p:cNvPr>
          <p:cNvPicPr>
            <a:picLocks noChangeAspect="1"/>
          </p:cNvPicPr>
          <p:nvPr/>
        </p:nvPicPr>
        <p:blipFill>
          <a:blip r:embed="rId3"/>
          <a:stretch>
            <a:fillRect/>
          </a:stretch>
        </p:blipFill>
        <p:spPr>
          <a:xfrm>
            <a:off x="8207734" y="3998634"/>
            <a:ext cx="3491508" cy="2678907"/>
          </a:xfrm>
          <a:prstGeom prst="rect">
            <a:avLst/>
          </a:prstGeom>
          <a:ln w="12700">
            <a:miter lim="400000"/>
          </a:ln>
        </p:spPr>
      </p:pic>
      <p:sp>
        <p:nvSpPr>
          <p:cNvPr id="7" name="You can change the appearance of the list dramatically with style sheet rules.">
            <a:extLst>
              <a:ext uri="{FF2B5EF4-FFF2-40B4-BE49-F238E27FC236}">
                <a16:creationId xmlns:a16="http://schemas.microsoft.com/office/drawing/2014/main" id="{9C669F77-C0FF-D94A-8024-AF2BBF20F76C}"/>
              </a:ext>
            </a:extLst>
          </p:cNvPr>
          <p:cNvSpPr txBox="1"/>
          <p:nvPr/>
        </p:nvSpPr>
        <p:spPr>
          <a:xfrm>
            <a:off x="7399905" y="3348605"/>
            <a:ext cx="4644778" cy="6781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lgn="r">
              <a:defRPr sz="2800">
                <a:solidFill>
                  <a:srgbClr val="53585F"/>
                </a:solidFill>
              </a:defRPr>
            </a:lvl1pPr>
          </a:lstStyle>
          <a:p>
            <a:r>
              <a:rPr sz="1969" dirty="0"/>
              <a:t>You can change the appearance of the list dramatically with style sheet rules.</a:t>
            </a:r>
          </a:p>
        </p:txBody>
      </p:sp>
      <p:sp>
        <p:nvSpPr>
          <p:cNvPr id="8" name="TextBox 7">
            <a:extLst>
              <a:ext uri="{FF2B5EF4-FFF2-40B4-BE49-F238E27FC236}">
                <a16:creationId xmlns:a16="http://schemas.microsoft.com/office/drawing/2014/main" id="{1344FC0E-6B80-7942-8629-A63FDCFEF989}"/>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9" name="Picture 8">
            <a:extLst>
              <a:ext uri="{FF2B5EF4-FFF2-40B4-BE49-F238E27FC236}">
                <a16:creationId xmlns:a16="http://schemas.microsoft.com/office/drawing/2014/main" id="{0A867261-23F4-534E-9C62-82F684FEC74F}"/>
              </a:ext>
            </a:extLst>
          </p:cNvPr>
          <p:cNvPicPr>
            <a:picLocks noChangeAspect="1"/>
          </p:cNvPicPr>
          <p:nvPr/>
        </p:nvPicPr>
        <p:blipFill>
          <a:blip r:embed="rId4"/>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67A7E3E4-5D38-48B9-A9A9-0055BED227D8}"/>
              </a:ext>
            </a:extLst>
          </p:cNvPr>
          <p:cNvPicPr>
            <a:picLocks noChangeAspect="1"/>
          </p:cNvPicPr>
          <p:nvPr/>
        </p:nvPicPr>
        <p:blipFill rotWithShape="1">
          <a:blip r:embed="rId5"/>
          <a:srcRect r="54114"/>
          <a:stretch/>
        </p:blipFill>
        <p:spPr>
          <a:xfrm>
            <a:off x="957943" y="4128631"/>
            <a:ext cx="2678412" cy="2288158"/>
          </a:xfrm>
          <a:prstGeom prst="rect">
            <a:avLst/>
          </a:prstGeom>
        </p:spPr>
      </p:pic>
      <p:sp>
        <p:nvSpPr>
          <p:cNvPr id="12" name="TextBox 11">
            <a:extLst>
              <a:ext uri="{FF2B5EF4-FFF2-40B4-BE49-F238E27FC236}">
                <a16:creationId xmlns:a16="http://schemas.microsoft.com/office/drawing/2014/main" id="{2EA8C1BB-BBE5-4C92-B8C4-2DCF7918130F}"/>
              </a:ext>
            </a:extLst>
          </p:cNvPr>
          <p:cNvSpPr txBox="1"/>
          <p:nvPr/>
        </p:nvSpPr>
        <p:spPr>
          <a:xfrm>
            <a:off x="5103335" y="4124585"/>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325564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Ordered Lists"/>
          <p:cNvSpPr txBox="1">
            <a:spLocks noGrp="1"/>
          </p:cNvSpPr>
          <p:nvPr>
            <p:ph type="title"/>
          </p:nvPr>
        </p:nvSpPr>
        <p:spPr>
          <a:prstGeom prst="rect">
            <a:avLst/>
          </a:prstGeom>
        </p:spPr>
        <p:txBody>
          <a:bodyPr/>
          <a:lstStyle/>
          <a:p>
            <a:r>
              <a:t>Ordered Lists</a:t>
            </a:r>
          </a:p>
        </p:txBody>
      </p:sp>
      <p:sp>
        <p:nvSpPr>
          <p:cNvPr id="145" name="In ordered lists items occur in a particular order, such as step-by-step instructions or driving directions.…"/>
          <p:cNvSpPr txBox="1">
            <a:spLocks noGrp="1"/>
          </p:cNvSpPr>
          <p:nvPr>
            <p:ph idx="1"/>
          </p:nvPr>
        </p:nvSpPr>
        <p:spPr>
          <a:prstGeom prst="rect">
            <a:avLst/>
          </a:prstGeom>
        </p:spPr>
        <p:txBody>
          <a:bodyPr anchor="t"/>
          <a:lstStyle/>
          <a:p>
            <a:pPr marL="0" indent="0">
              <a:buNone/>
              <a:defRPr sz="3000"/>
            </a:pPr>
            <a:r>
              <a:t>In ordered lists items occur in a particular order, such as step-by-step instructions or driving directions.</a:t>
            </a:r>
          </a:p>
          <a:p>
            <a:pPr marL="0" lvl="2" indent="321457">
              <a:buNone/>
              <a:defRPr sz="3000"/>
            </a:pPr>
            <a:r>
              <a:rPr b="1">
                <a:solidFill>
                  <a:schemeClr val="accent1"/>
                </a:solidFill>
                <a:latin typeface="Courier"/>
                <a:ea typeface="Courier"/>
                <a:cs typeface="Courier"/>
                <a:sym typeface="Courier"/>
              </a:rPr>
              <a:t>&lt;ol&gt; &lt;/ol&gt; </a:t>
            </a:r>
            <a:r>
              <a:rPr>
                <a:solidFill>
                  <a:schemeClr val="accent1"/>
                </a:solidFill>
              </a:rPr>
              <a:t>  </a:t>
            </a:r>
            <a:r>
              <a:t>Defines the whole list</a:t>
            </a:r>
          </a:p>
          <a:p>
            <a:pPr marL="0" lvl="2" indent="321457">
              <a:buNone/>
              <a:defRPr sz="3000"/>
            </a:pPr>
            <a:r>
              <a:rPr b="1">
                <a:solidFill>
                  <a:schemeClr val="accent1"/>
                </a:solidFill>
                <a:latin typeface="Courier"/>
                <a:ea typeface="Courier"/>
                <a:cs typeface="Courier"/>
                <a:sym typeface="Courier"/>
              </a:rPr>
              <a:t>&lt;li&gt; &lt;/li&gt;</a:t>
            </a:r>
            <a:r>
              <a:rPr b="1">
                <a:solidFill>
                  <a:schemeClr val="accent4"/>
                </a:solidFill>
                <a:latin typeface="Courier"/>
                <a:ea typeface="Courier"/>
                <a:cs typeface="Courier"/>
                <a:sym typeface="Courier"/>
              </a:rPr>
              <a:t> </a:t>
            </a:r>
            <a:r>
              <a:t>  Defines each list item</a:t>
            </a:r>
          </a:p>
        </p:txBody>
      </p:sp>
      <p:pic>
        <p:nvPicPr>
          <p:cNvPr id="5" name="lwd5_0505-green.png" descr="lwd5_0505-green.png">
            <a:extLst>
              <a:ext uri="{FF2B5EF4-FFF2-40B4-BE49-F238E27FC236}">
                <a16:creationId xmlns:a16="http://schemas.microsoft.com/office/drawing/2014/main" id="{3D1E540F-3817-E843-A11B-B1A14F3A4C64}"/>
              </a:ext>
            </a:extLst>
          </p:cNvPr>
          <p:cNvPicPr>
            <a:picLocks noChangeAspect="1"/>
          </p:cNvPicPr>
          <p:nvPr/>
        </p:nvPicPr>
        <p:blipFill>
          <a:blip r:embed="rId2"/>
          <a:stretch>
            <a:fillRect/>
          </a:stretch>
        </p:blipFill>
        <p:spPr>
          <a:xfrm>
            <a:off x="7172632" y="4209154"/>
            <a:ext cx="6892413" cy="2181144"/>
          </a:xfrm>
          <a:prstGeom prst="rect">
            <a:avLst/>
          </a:prstGeom>
          <a:ln w="12700">
            <a:miter lim="400000"/>
          </a:ln>
        </p:spPr>
      </p:pic>
      <p:sp>
        <p:nvSpPr>
          <p:cNvPr id="6" name="TextBox 5">
            <a:extLst>
              <a:ext uri="{FF2B5EF4-FFF2-40B4-BE49-F238E27FC236}">
                <a16:creationId xmlns:a16="http://schemas.microsoft.com/office/drawing/2014/main" id="{93E7E4E5-928A-D647-BEEE-DEB7DC3A9CF3}"/>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7" name="Picture 6">
            <a:extLst>
              <a:ext uri="{FF2B5EF4-FFF2-40B4-BE49-F238E27FC236}">
                <a16:creationId xmlns:a16="http://schemas.microsoft.com/office/drawing/2014/main" id="{226C3E98-A798-4947-A75E-C7C07ABB0E1E}"/>
              </a:ext>
            </a:extLst>
          </p:cNvPr>
          <p:cNvPicPr>
            <a:picLocks noChangeAspect="1"/>
          </p:cNvPicPr>
          <p:nvPr/>
        </p:nvPicPr>
        <p:blipFill>
          <a:blip r:embed="rId3"/>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2FC0D3D3-428B-4200-AC4D-BB231766AC7B}"/>
              </a:ext>
            </a:extLst>
          </p:cNvPr>
          <p:cNvPicPr>
            <a:picLocks noChangeAspect="1"/>
          </p:cNvPicPr>
          <p:nvPr/>
        </p:nvPicPr>
        <p:blipFill>
          <a:blip r:embed="rId4"/>
          <a:stretch>
            <a:fillRect/>
          </a:stretch>
        </p:blipFill>
        <p:spPr>
          <a:xfrm>
            <a:off x="838200" y="4209154"/>
            <a:ext cx="6197290" cy="2169052"/>
          </a:xfrm>
          <a:prstGeom prst="rect">
            <a:avLst/>
          </a:prstGeom>
        </p:spPr>
      </p:pic>
      <p:sp>
        <p:nvSpPr>
          <p:cNvPr id="10" name="TextBox 9">
            <a:extLst>
              <a:ext uri="{FF2B5EF4-FFF2-40B4-BE49-F238E27FC236}">
                <a16:creationId xmlns:a16="http://schemas.microsoft.com/office/drawing/2014/main" id="{75046029-8EE5-459C-B14F-ADC3AB6247EC}"/>
              </a:ext>
            </a:extLst>
          </p:cNvPr>
          <p:cNvSpPr txBox="1"/>
          <p:nvPr/>
        </p:nvSpPr>
        <p:spPr>
          <a:xfrm>
            <a:off x="9008855" y="3965644"/>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371753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Description Lists"/>
          <p:cNvSpPr txBox="1">
            <a:spLocks noGrp="1"/>
          </p:cNvSpPr>
          <p:nvPr>
            <p:ph type="title"/>
          </p:nvPr>
        </p:nvSpPr>
        <p:spPr>
          <a:prstGeom prst="rect">
            <a:avLst/>
          </a:prstGeom>
        </p:spPr>
        <p:txBody>
          <a:bodyPr/>
          <a:lstStyle/>
          <a:p>
            <a:r>
              <a:t>Description Lists</a:t>
            </a:r>
          </a:p>
        </p:txBody>
      </p:sp>
      <p:sp>
        <p:nvSpPr>
          <p:cNvPr id="152" name="Description lists are used for any type of name/value pairs, such as terms/definitions, questions/answers, etc.…"/>
          <p:cNvSpPr txBox="1">
            <a:spLocks noGrp="1"/>
          </p:cNvSpPr>
          <p:nvPr>
            <p:ph idx="1"/>
          </p:nvPr>
        </p:nvSpPr>
        <p:spPr>
          <a:prstGeom prst="rect">
            <a:avLst/>
          </a:prstGeom>
        </p:spPr>
        <p:txBody>
          <a:bodyPr anchor="t">
            <a:normAutofit/>
          </a:bodyPr>
          <a:lstStyle/>
          <a:p>
            <a:pPr marL="0" indent="0">
              <a:buNone/>
              <a:defRPr sz="3000"/>
            </a:pPr>
            <a:r>
              <a:rPr sz="2600" dirty="0"/>
              <a:t>Description lists are used for any type of </a:t>
            </a:r>
            <a:r>
              <a:rPr sz="3000" b="1" dirty="0">
                <a:solidFill>
                  <a:srgbClr val="A31AA6"/>
                </a:solidFill>
                <a:sym typeface="Helvetica"/>
              </a:rPr>
              <a:t>name/value pairs</a:t>
            </a:r>
            <a:r>
              <a:rPr sz="2600" dirty="0"/>
              <a:t>, such as terms/definitions, questions/answers, etc.</a:t>
            </a:r>
          </a:p>
          <a:p>
            <a:pPr marL="0" lvl="2" indent="321457">
              <a:buNone/>
              <a:defRPr sz="3000"/>
            </a:pPr>
            <a:r>
              <a:rPr sz="2400" b="1" dirty="0">
                <a:solidFill>
                  <a:schemeClr val="accent1"/>
                </a:solidFill>
                <a:latin typeface="Courier"/>
                <a:ea typeface="Courier"/>
                <a:cs typeface="Courier"/>
                <a:sym typeface="Courier"/>
              </a:rPr>
              <a:t>&lt;dl&gt; &lt;/dl&gt;</a:t>
            </a:r>
            <a:r>
              <a:rPr sz="2400" b="1" dirty="0">
                <a:solidFill>
                  <a:schemeClr val="accent4"/>
                </a:solidFill>
                <a:latin typeface="Courier"/>
                <a:ea typeface="Courier"/>
                <a:cs typeface="Courier"/>
                <a:sym typeface="Courier"/>
              </a:rPr>
              <a:t> </a:t>
            </a:r>
            <a:r>
              <a:rPr sz="2400" dirty="0"/>
              <a:t>  Defines the whole list</a:t>
            </a:r>
          </a:p>
          <a:p>
            <a:pPr marL="0" lvl="2" indent="321457">
              <a:buNone/>
              <a:defRPr sz="3000"/>
            </a:pPr>
            <a:r>
              <a:rPr sz="2400" b="1" dirty="0">
                <a:solidFill>
                  <a:schemeClr val="accent1"/>
                </a:solidFill>
                <a:latin typeface="Courier"/>
                <a:ea typeface="Courier"/>
                <a:cs typeface="Courier"/>
                <a:sym typeface="Courier"/>
              </a:rPr>
              <a:t>&lt;dt&gt; &lt;/dt&gt;</a:t>
            </a:r>
            <a:r>
              <a:rPr sz="2400" b="1" dirty="0">
                <a:solidFill>
                  <a:schemeClr val="accent4"/>
                </a:solidFill>
                <a:latin typeface="Courier"/>
                <a:ea typeface="Courier"/>
                <a:cs typeface="Courier"/>
                <a:sym typeface="Courier"/>
              </a:rPr>
              <a:t> </a:t>
            </a:r>
            <a:r>
              <a:rPr sz="2400" dirty="0"/>
              <a:t>  Defines a name, such as a term</a:t>
            </a:r>
          </a:p>
          <a:p>
            <a:pPr marL="0" lvl="2" indent="321457">
              <a:buNone/>
              <a:defRPr sz="3000"/>
            </a:pPr>
            <a:r>
              <a:rPr sz="2400" b="1" dirty="0">
                <a:solidFill>
                  <a:schemeClr val="accent1"/>
                </a:solidFill>
                <a:latin typeface="Courier"/>
                <a:ea typeface="Courier"/>
                <a:cs typeface="Courier"/>
                <a:sym typeface="Courier"/>
              </a:rPr>
              <a:t>&lt;dd&gt; &lt;/dd&gt;</a:t>
            </a:r>
            <a:r>
              <a:rPr sz="2400" b="1" dirty="0">
                <a:solidFill>
                  <a:schemeClr val="accent4"/>
                </a:solidFill>
                <a:latin typeface="Courier"/>
                <a:ea typeface="Courier"/>
                <a:cs typeface="Courier"/>
                <a:sym typeface="Courier"/>
              </a:rPr>
              <a:t> </a:t>
            </a:r>
            <a:r>
              <a:rPr sz="2400" dirty="0"/>
              <a:t>  Defines a value, such as a definition </a:t>
            </a:r>
          </a:p>
        </p:txBody>
      </p:sp>
      <p:pic>
        <p:nvPicPr>
          <p:cNvPr id="5" name="lwd5_0506-green.png" descr="lwd5_0506-green.png">
            <a:extLst>
              <a:ext uri="{FF2B5EF4-FFF2-40B4-BE49-F238E27FC236}">
                <a16:creationId xmlns:a16="http://schemas.microsoft.com/office/drawing/2014/main" id="{7C8064F2-14EB-1F4C-AC23-B7264E1D08ED}"/>
              </a:ext>
            </a:extLst>
          </p:cNvPr>
          <p:cNvPicPr>
            <a:picLocks noChangeAspect="1"/>
          </p:cNvPicPr>
          <p:nvPr/>
        </p:nvPicPr>
        <p:blipFill>
          <a:blip r:embed="rId2"/>
          <a:stretch>
            <a:fillRect/>
          </a:stretch>
        </p:blipFill>
        <p:spPr>
          <a:xfrm>
            <a:off x="5421087" y="4219887"/>
            <a:ext cx="7287417" cy="2236212"/>
          </a:xfrm>
          <a:prstGeom prst="rect">
            <a:avLst/>
          </a:prstGeom>
          <a:ln w="12700">
            <a:miter lim="400000"/>
          </a:ln>
        </p:spPr>
      </p:pic>
      <p:pic>
        <p:nvPicPr>
          <p:cNvPr id="3" name="Picture 2">
            <a:extLst>
              <a:ext uri="{FF2B5EF4-FFF2-40B4-BE49-F238E27FC236}">
                <a16:creationId xmlns:a16="http://schemas.microsoft.com/office/drawing/2014/main" id="{59E87036-7F3D-46EF-B3B3-9C3B4422E3D4}"/>
              </a:ext>
            </a:extLst>
          </p:cNvPr>
          <p:cNvPicPr>
            <a:picLocks noChangeAspect="1"/>
          </p:cNvPicPr>
          <p:nvPr/>
        </p:nvPicPr>
        <p:blipFill>
          <a:blip r:embed="rId3"/>
          <a:stretch>
            <a:fillRect/>
          </a:stretch>
        </p:blipFill>
        <p:spPr>
          <a:xfrm>
            <a:off x="337457" y="3817988"/>
            <a:ext cx="5083630" cy="3040011"/>
          </a:xfrm>
          <a:prstGeom prst="rect">
            <a:avLst/>
          </a:prstGeom>
        </p:spPr>
      </p:pic>
      <p:sp>
        <p:nvSpPr>
          <p:cNvPr id="8" name="TextBox 7">
            <a:extLst>
              <a:ext uri="{FF2B5EF4-FFF2-40B4-BE49-F238E27FC236}">
                <a16:creationId xmlns:a16="http://schemas.microsoft.com/office/drawing/2014/main" id="{A9525D50-B803-4A8F-9E68-D5BDDA8B2EE4}"/>
              </a:ext>
            </a:extLst>
          </p:cNvPr>
          <p:cNvSpPr txBox="1"/>
          <p:nvPr/>
        </p:nvSpPr>
        <p:spPr>
          <a:xfrm>
            <a:off x="9008855" y="3965644"/>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4" name="TextBox 3">
            <a:extLst>
              <a:ext uri="{FF2B5EF4-FFF2-40B4-BE49-F238E27FC236}">
                <a16:creationId xmlns:a16="http://schemas.microsoft.com/office/drawing/2014/main" id="{A6A97AFC-2CB1-6C8D-933F-7B6D1AEDF4E2}"/>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1094034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age Organizing Elements"/>
          <p:cNvSpPr txBox="1">
            <a:spLocks noGrp="1"/>
          </p:cNvSpPr>
          <p:nvPr>
            <p:ph type="title"/>
          </p:nvPr>
        </p:nvSpPr>
        <p:spPr>
          <a:prstGeom prst="rect">
            <a:avLst/>
          </a:prstGeom>
        </p:spPr>
        <p:txBody>
          <a:bodyPr/>
          <a:lstStyle/>
          <a:p>
            <a:r>
              <a:t>Page Organizing Elements</a:t>
            </a:r>
          </a:p>
        </p:txBody>
      </p:sp>
      <p:sp>
        <p:nvSpPr>
          <p:cNvPr id="159" name="HTML5 introduced elements that give meaning to the typical sections of a web page:…"/>
          <p:cNvSpPr txBox="1">
            <a:spLocks noGrp="1"/>
          </p:cNvSpPr>
          <p:nvPr>
            <p:ph idx="1"/>
          </p:nvPr>
        </p:nvSpPr>
        <p:spPr>
          <a:prstGeom prst="rect">
            <a:avLst/>
          </a:prstGeom>
        </p:spPr>
        <p:txBody>
          <a:bodyPr anchor="t">
            <a:normAutofit fontScale="92500" lnSpcReduction="10000"/>
          </a:bodyPr>
          <a:lstStyle/>
          <a:p>
            <a:pPr marL="0" indent="0">
              <a:buNone/>
              <a:defRPr sz="3000"/>
            </a:pPr>
            <a:r>
              <a:t>HTML5 introduced elements that give meaning to the typical sections of a web page:</a:t>
            </a:r>
          </a:p>
          <a:p>
            <a:pPr lvl="1">
              <a:spcBef>
                <a:spcPts val="2109"/>
              </a:spcBef>
              <a:defRPr sz="3000">
                <a:latin typeface="Courier"/>
                <a:ea typeface="Courier"/>
                <a:cs typeface="Courier"/>
                <a:sym typeface="Courier"/>
              </a:defRPr>
            </a:pPr>
            <a:r>
              <a:t>main</a:t>
            </a:r>
          </a:p>
          <a:p>
            <a:pPr lvl="1">
              <a:spcBef>
                <a:spcPts val="844"/>
              </a:spcBef>
              <a:defRPr sz="3000">
                <a:latin typeface="Courier"/>
                <a:ea typeface="Courier"/>
                <a:cs typeface="Courier"/>
                <a:sym typeface="Courier"/>
              </a:defRPr>
            </a:pPr>
            <a:r>
              <a:t>header</a:t>
            </a:r>
          </a:p>
          <a:p>
            <a:pPr lvl="1">
              <a:spcBef>
                <a:spcPts val="844"/>
              </a:spcBef>
              <a:defRPr sz="3000">
                <a:latin typeface="Courier"/>
                <a:ea typeface="Courier"/>
                <a:cs typeface="Courier"/>
                <a:sym typeface="Courier"/>
              </a:defRPr>
            </a:pPr>
            <a:r>
              <a:t>footer</a:t>
            </a:r>
          </a:p>
          <a:p>
            <a:pPr lvl="1">
              <a:spcBef>
                <a:spcPts val="844"/>
              </a:spcBef>
              <a:defRPr sz="3000">
                <a:latin typeface="Courier"/>
                <a:ea typeface="Courier"/>
                <a:cs typeface="Courier"/>
                <a:sym typeface="Courier"/>
              </a:defRPr>
            </a:pPr>
            <a:r>
              <a:t>section</a:t>
            </a:r>
          </a:p>
          <a:p>
            <a:pPr lvl="1">
              <a:spcBef>
                <a:spcPts val="844"/>
              </a:spcBef>
              <a:defRPr sz="3000">
                <a:latin typeface="Courier"/>
                <a:ea typeface="Courier"/>
                <a:cs typeface="Courier"/>
                <a:sym typeface="Courier"/>
              </a:defRPr>
            </a:pPr>
            <a:r>
              <a:t>article</a:t>
            </a:r>
          </a:p>
          <a:p>
            <a:pPr lvl="1">
              <a:spcBef>
                <a:spcPts val="844"/>
              </a:spcBef>
              <a:defRPr sz="3000">
                <a:latin typeface="Courier"/>
                <a:ea typeface="Courier"/>
                <a:cs typeface="Courier"/>
                <a:sym typeface="Courier"/>
              </a:defRPr>
            </a:pPr>
            <a:r>
              <a:t>aside</a:t>
            </a:r>
          </a:p>
          <a:p>
            <a:pPr lvl="1">
              <a:spcBef>
                <a:spcPts val="844"/>
              </a:spcBef>
              <a:defRPr sz="3000">
                <a:latin typeface="Courier"/>
                <a:ea typeface="Courier"/>
                <a:cs typeface="Courier"/>
                <a:sym typeface="Courier"/>
              </a:defRPr>
            </a:pPr>
            <a:r>
              <a:t>nav</a:t>
            </a:r>
          </a:p>
        </p:txBody>
      </p:sp>
    </p:spTree>
    <p:extLst>
      <p:ext uri="{BB962C8B-B14F-4D97-AF65-F5344CB8AC3E}">
        <p14:creationId xmlns:p14="http://schemas.microsoft.com/office/powerpoint/2010/main" val="739248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Main Content"/>
          <p:cNvSpPr txBox="1">
            <a:spLocks noGrp="1"/>
          </p:cNvSpPr>
          <p:nvPr>
            <p:ph type="title"/>
          </p:nvPr>
        </p:nvSpPr>
        <p:spPr>
          <a:prstGeom prst="rect">
            <a:avLst/>
          </a:prstGeom>
        </p:spPr>
        <p:txBody>
          <a:bodyPr/>
          <a:lstStyle/>
          <a:p>
            <a:r>
              <a:t>Main Content</a:t>
            </a:r>
          </a:p>
        </p:txBody>
      </p:sp>
      <p:sp>
        <p:nvSpPr>
          <p:cNvPr id="162" name="&lt;main&gt; &lt;/main&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&lt;main&gt; &lt;/main&gt;</a:t>
            </a:r>
          </a:p>
          <a:p>
            <a:pPr>
              <a:spcBef>
                <a:spcPts val="1687"/>
              </a:spcBef>
              <a:defRPr sz="3000"/>
            </a:pPr>
            <a:r>
              <a:rPr dirty="0"/>
              <a:t>Identifies the primary content of a page or application</a:t>
            </a:r>
          </a:p>
          <a:p>
            <a:pPr>
              <a:spcBef>
                <a:spcPts val="1687"/>
              </a:spcBef>
              <a:defRPr sz="3000"/>
            </a:pPr>
            <a:r>
              <a:rPr dirty="0"/>
              <a:t>Helps users with </a:t>
            </a:r>
            <a:r>
              <a:rPr sz="3000" b="1" dirty="0">
                <a:solidFill>
                  <a:srgbClr val="A31AA6"/>
                </a:solidFill>
              </a:rPr>
              <a:t>screen</a:t>
            </a:r>
            <a:r>
              <a:rPr dirty="0">
                <a:solidFill>
                  <a:schemeClr val="accent1"/>
                </a:solidFill>
              </a:rPr>
              <a:t> </a:t>
            </a:r>
            <a:r>
              <a:rPr sz="3000" b="1" dirty="0">
                <a:solidFill>
                  <a:srgbClr val="A31AA6"/>
                </a:solidFill>
              </a:rPr>
              <a:t>readers</a:t>
            </a:r>
            <a:r>
              <a:rPr dirty="0"/>
              <a:t> get to the main content of the page </a:t>
            </a:r>
          </a:p>
          <a:p>
            <a:pPr>
              <a:spcBef>
                <a:spcPts val="1687"/>
              </a:spcBef>
              <a:defRPr sz="3000"/>
            </a:pPr>
            <a:r>
              <a:rPr dirty="0"/>
              <a:t>Requires </a:t>
            </a:r>
            <a:r>
              <a:rPr sz="3000" b="1" dirty="0">
                <a:solidFill>
                  <a:srgbClr val="A31AA6"/>
                </a:solidFill>
              </a:rPr>
              <a:t>JavaScript</a:t>
            </a:r>
            <a:r>
              <a:rPr dirty="0"/>
              <a:t> workaround in Internet Explorer</a:t>
            </a:r>
          </a:p>
        </p:txBody>
      </p:sp>
      <p:sp>
        <p:nvSpPr>
          <p:cNvPr id="5" name="TextBox 4">
            <a:extLst>
              <a:ext uri="{FF2B5EF4-FFF2-40B4-BE49-F238E27FC236}">
                <a16:creationId xmlns:a16="http://schemas.microsoft.com/office/drawing/2014/main" id="{57520031-8799-B948-8A93-25C6A3292BF5}"/>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06146CD4-86B6-7846-8A13-00BB63809F0D}"/>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D6D561D8-D3D0-4783-B065-A39E3A61D960}"/>
              </a:ext>
            </a:extLst>
          </p:cNvPr>
          <p:cNvPicPr>
            <a:picLocks noChangeAspect="1"/>
          </p:cNvPicPr>
          <p:nvPr/>
        </p:nvPicPr>
        <p:blipFill>
          <a:blip r:embed="rId3"/>
          <a:stretch>
            <a:fillRect/>
          </a:stretch>
        </p:blipFill>
        <p:spPr>
          <a:xfrm>
            <a:off x="4071258" y="4662749"/>
            <a:ext cx="5280781" cy="2070066"/>
          </a:xfrm>
          <a:prstGeom prst="rect">
            <a:avLst/>
          </a:prstGeom>
        </p:spPr>
      </p:pic>
    </p:spTree>
    <p:extLst>
      <p:ext uri="{BB962C8B-B14F-4D97-AF65-F5344CB8AC3E}">
        <p14:creationId xmlns:p14="http://schemas.microsoft.com/office/powerpoint/2010/main" val="4178964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Headers and Footers"/>
          <p:cNvSpPr txBox="1">
            <a:spLocks noGrp="1"/>
          </p:cNvSpPr>
          <p:nvPr>
            <p:ph type="title"/>
          </p:nvPr>
        </p:nvSpPr>
        <p:spPr>
          <a:prstGeom prst="rect">
            <a:avLst/>
          </a:prstGeom>
        </p:spPr>
        <p:txBody>
          <a:bodyPr/>
          <a:lstStyle/>
          <a:p>
            <a:r>
              <a:t>Headers and Footers</a:t>
            </a:r>
          </a:p>
        </p:txBody>
      </p:sp>
      <p:sp>
        <p:nvSpPr>
          <p:cNvPr id="166" name="&lt;header&gt; &lt;/header&gt;…"/>
          <p:cNvSpPr txBox="1">
            <a:spLocks noGrp="1"/>
          </p:cNvSpPr>
          <p:nvPr>
            <p:ph idx="1"/>
          </p:nvPr>
        </p:nvSpPr>
        <p:spPr>
          <a:xfrm>
            <a:off x="838201" y="1825625"/>
            <a:ext cx="6172200" cy="4351338"/>
          </a:xfrm>
          <a:prstGeom prst="rect">
            <a:avLst/>
          </a:prstGeom>
        </p:spPr>
        <p:txBody>
          <a:bodyPr anchor="t">
            <a:normAutofit lnSpcReduction="10000"/>
          </a:bodyPr>
          <a:lstStyle/>
          <a:p>
            <a:pPr marL="0" indent="0" algn="ctr">
              <a:buNone/>
              <a:defRPr sz="3000" b="1">
                <a:solidFill>
                  <a:schemeClr val="accent1"/>
                </a:solidFill>
                <a:latin typeface="Courier"/>
                <a:ea typeface="Courier"/>
                <a:cs typeface="Courier"/>
                <a:sym typeface="Courier"/>
              </a:defRPr>
            </a:pPr>
            <a:r>
              <a:rPr dirty="0"/>
              <a:t>&lt;header&gt; &lt;/header&gt;</a:t>
            </a:r>
          </a:p>
          <a:p>
            <a:pPr marL="0" indent="0" algn="ctr">
              <a:spcBef>
                <a:spcPts val="422"/>
              </a:spcBef>
              <a:buNone/>
              <a:defRPr sz="3000" b="1">
                <a:solidFill>
                  <a:schemeClr val="accent1"/>
                </a:solidFill>
                <a:latin typeface="Courier"/>
                <a:ea typeface="Courier"/>
                <a:cs typeface="Courier"/>
                <a:sym typeface="Courier"/>
              </a:defRPr>
            </a:pPr>
            <a:r>
              <a:rPr dirty="0"/>
              <a:t>&lt;footer&gt; &lt;/footer&gt;</a:t>
            </a:r>
          </a:p>
          <a:p>
            <a:pPr marL="0" indent="0">
              <a:buNone/>
              <a:defRPr sz="3000"/>
            </a:pPr>
            <a:r>
              <a:rPr b="1" dirty="0">
                <a:solidFill>
                  <a:schemeClr val="accent4">
                    <a:lumMod val="75000"/>
                  </a:schemeClr>
                </a:solidFill>
                <a:latin typeface="Consolas" panose="020B0609020204030204" pitchFamily="49" charset="0"/>
                <a:sym typeface="Courier"/>
              </a:rPr>
              <a:t>header</a:t>
            </a:r>
            <a:r>
              <a:rPr dirty="0"/>
              <a:t> identifies the introductory material that comes at the beginning of a page, section, or article (logo, title, navigation, etc.).</a:t>
            </a:r>
          </a:p>
          <a:p>
            <a:pPr marL="0" indent="0">
              <a:spcBef>
                <a:spcPts val="1687"/>
              </a:spcBef>
              <a:buNone/>
              <a:defRPr sz="3000"/>
            </a:pPr>
            <a:r>
              <a:rPr b="1" dirty="0">
                <a:solidFill>
                  <a:schemeClr val="accent4">
                    <a:lumMod val="75000"/>
                  </a:schemeClr>
                </a:solidFill>
                <a:latin typeface="Consolas" panose="020B0609020204030204" pitchFamily="49" charset="0"/>
                <a:sym typeface="Courier"/>
              </a:rPr>
              <a:t>footer</a:t>
            </a:r>
            <a:r>
              <a:rPr dirty="0"/>
              <a:t> indicates the type of information that comes at the end of a page, section, or article (author, copyright, etc.)</a:t>
            </a:r>
          </a:p>
        </p:txBody>
      </p:sp>
      <p:sp>
        <p:nvSpPr>
          <p:cNvPr id="5" name="TextBox 4">
            <a:extLst>
              <a:ext uri="{FF2B5EF4-FFF2-40B4-BE49-F238E27FC236}">
                <a16:creationId xmlns:a16="http://schemas.microsoft.com/office/drawing/2014/main" id="{883B3D41-7C8E-D944-9C0D-43E81BC4C49D}"/>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8ECBBF26-A92E-464D-92D8-C8ECBFBB3A00}"/>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FE67EC95-576B-4014-A395-C1F91C7A8953}"/>
              </a:ext>
            </a:extLst>
          </p:cNvPr>
          <p:cNvPicPr>
            <a:picLocks noChangeAspect="1"/>
          </p:cNvPicPr>
          <p:nvPr/>
        </p:nvPicPr>
        <p:blipFill>
          <a:blip r:embed="rId3"/>
          <a:stretch>
            <a:fillRect/>
          </a:stretch>
        </p:blipFill>
        <p:spPr>
          <a:xfrm>
            <a:off x="6726780" y="1790246"/>
            <a:ext cx="5307707" cy="4702629"/>
          </a:xfrm>
          <a:prstGeom prst="rect">
            <a:avLst/>
          </a:prstGeom>
        </p:spPr>
      </p:pic>
    </p:spTree>
    <p:extLst>
      <p:ext uri="{BB962C8B-B14F-4D97-AF65-F5344CB8AC3E}">
        <p14:creationId xmlns:p14="http://schemas.microsoft.com/office/powerpoint/2010/main" val="71227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ections"/>
          <p:cNvSpPr txBox="1">
            <a:spLocks noGrp="1"/>
          </p:cNvSpPr>
          <p:nvPr>
            <p:ph type="title"/>
          </p:nvPr>
        </p:nvSpPr>
        <p:spPr>
          <a:prstGeom prst="rect">
            <a:avLst/>
          </a:prstGeom>
        </p:spPr>
        <p:txBody>
          <a:bodyPr/>
          <a:lstStyle/>
          <a:p>
            <a:r>
              <a:t>Sections</a:t>
            </a:r>
          </a:p>
        </p:txBody>
      </p:sp>
      <p:sp>
        <p:nvSpPr>
          <p:cNvPr id="172" name="&lt;section&gt; &lt;/section&gt;…"/>
          <p:cNvSpPr txBox="1">
            <a:spLocks noGrp="1"/>
          </p:cNvSpPr>
          <p:nvPr>
            <p:ph idx="1"/>
          </p:nvPr>
        </p:nvSpPr>
        <p:spPr>
          <a:xfrm>
            <a:off x="838200" y="1486412"/>
            <a:ext cx="10515600" cy="4351338"/>
          </a:xfrm>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&lt;section&gt; &lt;/section&gt;</a:t>
            </a:r>
          </a:p>
          <a:p>
            <a:pPr marL="0" indent="0">
              <a:spcBef>
                <a:spcPts val="2109"/>
              </a:spcBef>
              <a:buNone/>
              <a:defRPr sz="3000"/>
            </a:pPr>
            <a:r>
              <a:rPr b="1" dirty="0">
                <a:solidFill>
                  <a:schemeClr val="accent4">
                    <a:lumMod val="75000"/>
                  </a:schemeClr>
                </a:solidFill>
                <a:latin typeface="Consolas" panose="020B0609020204030204" pitchFamily="49" charset="0"/>
                <a:sym typeface="Courier"/>
              </a:rPr>
              <a:t>section</a:t>
            </a:r>
            <a:r>
              <a:rPr dirty="0"/>
              <a:t> identifies </a:t>
            </a:r>
            <a:r>
              <a:rPr sz="3000" b="1" dirty="0">
                <a:solidFill>
                  <a:srgbClr val="A31AA6"/>
                </a:solidFill>
              </a:rPr>
              <a:t>thematic</a:t>
            </a:r>
            <a:r>
              <a:rPr dirty="0">
                <a:solidFill>
                  <a:schemeClr val="accent1"/>
                </a:solidFill>
              </a:rPr>
              <a:t> </a:t>
            </a:r>
            <a:r>
              <a:rPr sz="3000" b="1" dirty="0">
                <a:solidFill>
                  <a:srgbClr val="A31AA6"/>
                </a:solidFill>
              </a:rPr>
              <a:t>section</a:t>
            </a:r>
            <a:r>
              <a:rPr dirty="0">
                <a:solidFill>
                  <a:schemeClr val="accent1"/>
                </a:solidFill>
              </a:rPr>
              <a:t> </a:t>
            </a:r>
            <a:r>
              <a:rPr dirty="0"/>
              <a:t>of a page or an article. It can be used to divide up a whole page or a single article:</a:t>
            </a:r>
          </a:p>
        </p:txBody>
      </p:sp>
      <p:sp>
        <p:nvSpPr>
          <p:cNvPr id="5" name="TextBox 4">
            <a:extLst>
              <a:ext uri="{FF2B5EF4-FFF2-40B4-BE49-F238E27FC236}">
                <a16:creationId xmlns:a16="http://schemas.microsoft.com/office/drawing/2014/main" id="{D7221591-CD56-DD44-8F4B-32744A30C458}"/>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DFB6F15C-BB8A-DA44-87A2-245003144DE3}"/>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8C0DC463-55BA-4305-B5E9-BC73D6D6498F}"/>
              </a:ext>
            </a:extLst>
          </p:cNvPr>
          <p:cNvPicPr>
            <a:picLocks noChangeAspect="1"/>
          </p:cNvPicPr>
          <p:nvPr/>
        </p:nvPicPr>
        <p:blipFill>
          <a:blip r:embed="rId3"/>
          <a:stretch>
            <a:fillRect/>
          </a:stretch>
        </p:blipFill>
        <p:spPr>
          <a:xfrm>
            <a:off x="3559628" y="3145754"/>
            <a:ext cx="5459186" cy="3712246"/>
          </a:xfrm>
          <a:prstGeom prst="rect">
            <a:avLst/>
          </a:prstGeom>
        </p:spPr>
      </p:pic>
    </p:spTree>
    <p:extLst>
      <p:ext uri="{BB962C8B-B14F-4D97-AF65-F5344CB8AC3E}">
        <p14:creationId xmlns:p14="http://schemas.microsoft.com/office/powerpoint/2010/main" val="3371365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rticles"/>
          <p:cNvSpPr txBox="1">
            <a:spLocks noGrp="1"/>
          </p:cNvSpPr>
          <p:nvPr>
            <p:ph type="title"/>
          </p:nvPr>
        </p:nvSpPr>
        <p:spPr>
          <a:prstGeom prst="rect">
            <a:avLst/>
          </a:prstGeom>
        </p:spPr>
        <p:txBody>
          <a:bodyPr/>
          <a:lstStyle/>
          <a:p>
            <a:r>
              <a:t>Articles</a:t>
            </a:r>
          </a:p>
        </p:txBody>
      </p:sp>
      <p:sp>
        <p:nvSpPr>
          <p:cNvPr id="176" name="&lt;article&gt; &lt;/article&gt;…"/>
          <p:cNvSpPr txBox="1">
            <a:spLocks noGrp="1"/>
          </p:cNvSpPr>
          <p:nvPr>
            <p:ph idx="1"/>
          </p:nvPr>
        </p:nvSpPr>
        <p:spPr>
          <a:xfrm>
            <a:off x="838200" y="1341392"/>
            <a:ext cx="10515600" cy="4351338"/>
          </a:xfrm>
          <a:prstGeom prst="rect">
            <a:avLst/>
          </a:prstGeom>
        </p:spPr>
        <p:txBody>
          <a:bodyPr anchor="t">
            <a:normAutofit/>
          </a:bodyPr>
          <a:lstStyle/>
          <a:p>
            <a:pPr marL="0" indent="0" algn="ctr" defTabSz="386106">
              <a:spcBef>
                <a:spcPts val="2742"/>
              </a:spcBef>
              <a:buNone/>
              <a:defRPr sz="2820" b="1">
                <a:solidFill>
                  <a:schemeClr val="accent1"/>
                </a:solidFill>
                <a:latin typeface="Courier"/>
                <a:ea typeface="Courier"/>
                <a:cs typeface="Courier"/>
                <a:sym typeface="Courier"/>
              </a:defRPr>
            </a:pPr>
            <a:r>
              <a:rPr dirty="0"/>
              <a:t>&lt;article&gt; &lt;/article&gt;</a:t>
            </a:r>
          </a:p>
          <a:p>
            <a:pPr marL="0" indent="0" defTabSz="386106">
              <a:spcBef>
                <a:spcPts val="1969"/>
              </a:spcBef>
              <a:buNone/>
              <a:defRPr sz="2820"/>
            </a:pPr>
            <a:r>
              <a:rPr b="1" dirty="0">
                <a:solidFill>
                  <a:schemeClr val="accent4">
                    <a:lumMod val="75000"/>
                  </a:schemeClr>
                </a:solidFill>
                <a:latin typeface="Consolas" panose="020B0609020204030204" pitchFamily="49" charset="0"/>
                <a:sym typeface="Courier"/>
              </a:rPr>
              <a:t>article</a:t>
            </a:r>
            <a:r>
              <a:rPr dirty="0"/>
              <a:t> is used for </a:t>
            </a:r>
            <a:r>
              <a:rPr sz="3000" b="1" dirty="0">
                <a:solidFill>
                  <a:srgbClr val="A31AA6"/>
                </a:solidFill>
              </a:rPr>
              <a:t>self-contained works </a:t>
            </a:r>
            <a:r>
              <a:rPr dirty="0"/>
              <a:t>that could stand alone or be used in a different context (such as syndication).</a:t>
            </a:r>
          </a:p>
          <a:p>
            <a:pPr marL="0" indent="0" defTabSz="386106">
              <a:spcBef>
                <a:spcPts val="1969"/>
              </a:spcBef>
              <a:buNone/>
              <a:defRPr sz="2820"/>
            </a:pPr>
            <a:r>
              <a:rPr dirty="0"/>
              <a:t>Useful for magazine/newspaper articles, blog posts, comments, etc.</a:t>
            </a:r>
          </a:p>
        </p:txBody>
      </p:sp>
      <p:sp>
        <p:nvSpPr>
          <p:cNvPr id="5" name="TextBox 4">
            <a:extLst>
              <a:ext uri="{FF2B5EF4-FFF2-40B4-BE49-F238E27FC236}">
                <a16:creationId xmlns:a16="http://schemas.microsoft.com/office/drawing/2014/main" id="{1BCFCD68-1F2E-6442-9E1E-AAE0AA2DB0B4}"/>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B01E4527-DC55-F74C-89C7-E17C9632B7E8}"/>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92C17F31-D29C-409C-AF4F-1194EDCD797F}"/>
              </a:ext>
            </a:extLst>
          </p:cNvPr>
          <p:cNvPicPr>
            <a:picLocks noChangeAspect="1"/>
          </p:cNvPicPr>
          <p:nvPr/>
        </p:nvPicPr>
        <p:blipFill>
          <a:blip r:embed="rId3"/>
          <a:stretch>
            <a:fillRect/>
          </a:stretch>
        </p:blipFill>
        <p:spPr>
          <a:xfrm>
            <a:off x="3347934" y="3571313"/>
            <a:ext cx="5496132" cy="3286687"/>
          </a:xfrm>
          <a:prstGeom prst="rect">
            <a:avLst/>
          </a:prstGeom>
        </p:spPr>
      </p:pic>
    </p:spTree>
    <p:extLst>
      <p:ext uri="{BB962C8B-B14F-4D97-AF65-F5344CB8AC3E}">
        <p14:creationId xmlns:p14="http://schemas.microsoft.com/office/powerpoint/2010/main" val="502747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side (Sidebar)"/>
          <p:cNvSpPr txBox="1">
            <a:spLocks noGrp="1"/>
          </p:cNvSpPr>
          <p:nvPr>
            <p:ph type="title"/>
          </p:nvPr>
        </p:nvSpPr>
        <p:spPr>
          <a:prstGeom prst="rect">
            <a:avLst/>
          </a:prstGeom>
        </p:spPr>
        <p:txBody>
          <a:bodyPr/>
          <a:lstStyle/>
          <a:p>
            <a:r>
              <a:t>Aside (Sidebar)</a:t>
            </a:r>
          </a:p>
        </p:txBody>
      </p:sp>
      <p:sp>
        <p:nvSpPr>
          <p:cNvPr id="180" name="&lt;aside&gt; &lt;/aside&gt;…"/>
          <p:cNvSpPr txBox="1">
            <a:spLocks noGrp="1"/>
          </p:cNvSpPr>
          <p:nvPr>
            <p:ph idx="1"/>
          </p:nvPr>
        </p:nvSpPr>
        <p:spPr>
          <a:prstGeom prst="rect">
            <a:avLst/>
          </a:prstGeom>
        </p:spPr>
        <p:txBody>
          <a:bodyPr>
            <a:normAutofit/>
          </a:bodyPr>
          <a:lstStyle/>
          <a:p>
            <a:pPr marL="0" indent="0" algn="ctr" defTabSz="324493">
              <a:spcBef>
                <a:spcPts val="2320"/>
              </a:spcBef>
              <a:buNone/>
              <a:defRPr sz="2844" b="1">
                <a:solidFill>
                  <a:schemeClr val="accent1"/>
                </a:solidFill>
                <a:latin typeface="Courier"/>
                <a:ea typeface="Courier"/>
                <a:cs typeface="Courier"/>
                <a:sym typeface="Courier"/>
              </a:defRPr>
            </a:pPr>
            <a:r>
              <a:rPr dirty="0"/>
              <a:t>&lt;aside&gt; &lt;/aside&gt;</a:t>
            </a:r>
          </a:p>
          <a:p>
            <a:pPr marL="0" indent="0" defTabSz="324493">
              <a:spcBef>
                <a:spcPts val="2320"/>
              </a:spcBef>
              <a:buNone/>
              <a:defRPr sz="2844"/>
            </a:pPr>
            <a:r>
              <a:rPr b="1" dirty="0">
                <a:solidFill>
                  <a:schemeClr val="accent4">
                    <a:lumMod val="75000"/>
                  </a:schemeClr>
                </a:solidFill>
                <a:latin typeface="Consolas" panose="020B0609020204030204" pitchFamily="49" charset="0"/>
                <a:sym typeface="Courier"/>
              </a:rPr>
              <a:t>aside</a:t>
            </a:r>
            <a:r>
              <a:rPr dirty="0"/>
              <a:t> identifies content that is separate from but tangentially related to the surrounding content (think of it as a </a:t>
            </a:r>
            <a:r>
              <a:rPr sz="3000" b="1" dirty="0">
                <a:solidFill>
                  <a:srgbClr val="A31AA6"/>
                </a:solidFill>
              </a:rPr>
              <a:t>sidebar</a:t>
            </a:r>
            <a:r>
              <a:rPr dirty="0"/>
              <a:t>).</a:t>
            </a:r>
          </a:p>
        </p:txBody>
      </p:sp>
      <p:sp>
        <p:nvSpPr>
          <p:cNvPr id="5" name="TextBox 4">
            <a:extLst>
              <a:ext uri="{FF2B5EF4-FFF2-40B4-BE49-F238E27FC236}">
                <a16:creationId xmlns:a16="http://schemas.microsoft.com/office/drawing/2014/main" id="{99A5289C-C28A-BE4F-B231-2B6D344B61AF}"/>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D10EF83C-D0E1-4241-BF22-F1DA17B7511F}"/>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B2521DA9-2A43-4EA3-B7FA-EA527FCFF5B8}"/>
              </a:ext>
            </a:extLst>
          </p:cNvPr>
          <p:cNvPicPr>
            <a:picLocks noChangeAspect="1"/>
          </p:cNvPicPr>
          <p:nvPr/>
        </p:nvPicPr>
        <p:blipFill>
          <a:blip r:embed="rId3"/>
          <a:stretch>
            <a:fillRect/>
          </a:stretch>
        </p:blipFill>
        <p:spPr>
          <a:xfrm>
            <a:off x="3638550" y="3516826"/>
            <a:ext cx="4914900" cy="3135706"/>
          </a:xfrm>
          <a:prstGeom prst="rect">
            <a:avLst/>
          </a:prstGeom>
        </p:spPr>
      </p:pic>
    </p:spTree>
    <p:extLst>
      <p:ext uri="{BB962C8B-B14F-4D97-AF65-F5344CB8AC3E}">
        <p14:creationId xmlns:p14="http://schemas.microsoft.com/office/powerpoint/2010/main" val="1183346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EBAB-D583-AF13-43C6-4E96768B7A79}"/>
              </a:ext>
            </a:extLst>
          </p:cNvPr>
          <p:cNvSpPr>
            <a:spLocks noGrp="1"/>
          </p:cNvSpPr>
          <p:nvPr>
            <p:ph type="title"/>
          </p:nvPr>
        </p:nvSpPr>
        <p:spPr/>
        <p:txBody>
          <a:bodyPr/>
          <a:lstStyle/>
          <a:p>
            <a:r>
              <a:rPr lang="en-US" dirty="0"/>
              <a:t>This week’s learning objective</a:t>
            </a:r>
          </a:p>
        </p:txBody>
      </p:sp>
      <p:sp>
        <p:nvSpPr>
          <p:cNvPr id="3" name="Content Placeholder 2">
            <a:extLst>
              <a:ext uri="{FF2B5EF4-FFF2-40B4-BE49-F238E27FC236}">
                <a16:creationId xmlns:a16="http://schemas.microsoft.com/office/drawing/2014/main" id="{194BD870-207E-CFFB-4028-CAD061F3E538}"/>
              </a:ext>
            </a:extLst>
          </p:cNvPr>
          <p:cNvSpPr>
            <a:spLocks noGrp="1"/>
          </p:cNvSpPr>
          <p:nvPr>
            <p:ph idx="1"/>
          </p:nvPr>
        </p:nvSpPr>
        <p:spPr/>
        <p:txBody>
          <a:bodyPr/>
          <a:lstStyle/>
          <a:p>
            <a:r>
              <a:rPr lang="en-US" dirty="0"/>
              <a:t>Basic HTML for structuring the webpage</a:t>
            </a:r>
          </a:p>
          <a:p>
            <a:pPr lvl="1"/>
            <a:r>
              <a:rPr lang="en-US" dirty="0"/>
              <a:t>Mark up text</a:t>
            </a:r>
          </a:p>
          <a:p>
            <a:pPr lvl="1"/>
            <a:r>
              <a:rPr lang="en-US" dirty="0"/>
              <a:t>Links</a:t>
            </a:r>
          </a:p>
          <a:p>
            <a:pPr lvl="1"/>
            <a:r>
              <a:rPr lang="en-US" dirty="0"/>
              <a:t>Images</a:t>
            </a:r>
          </a:p>
          <a:p>
            <a:pPr lvl="1"/>
            <a:r>
              <a:rPr lang="en-US" dirty="0"/>
              <a:t>Tables</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8BBA6C8-4CBA-E499-21F9-B405A111749F}"/>
              </a:ext>
            </a:extLst>
          </p:cNvPr>
          <p:cNvSpPr>
            <a:spLocks noGrp="1"/>
          </p:cNvSpPr>
          <p:nvPr>
            <p:ph type="sldNum" sz="quarter" idx="12"/>
          </p:nvPr>
        </p:nvSpPr>
        <p:spPr/>
        <p:txBody>
          <a:bodyPr/>
          <a:lstStyle/>
          <a:p>
            <a:fld id="{5D5576CE-73EB-EC46-BE68-51DD6BBCD28D}" type="slidenum">
              <a:rPr lang="en-JP" smtClean="0"/>
              <a:pPr/>
              <a:t>3</a:t>
            </a:fld>
            <a:endParaRPr lang="en-JP" dirty="0"/>
          </a:p>
        </p:txBody>
      </p:sp>
    </p:spTree>
    <p:extLst>
      <p:ext uri="{BB962C8B-B14F-4D97-AF65-F5344CB8AC3E}">
        <p14:creationId xmlns:p14="http://schemas.microsoft.com/office/powerpoint/2010/main" val="1670898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Navigation"/>
          <p:cNvSpPr txBox="1">
            <a:spLocks noGrp="1"/>
          </p:cNvSpPr>
          <p:nvPr>
            <p:ph type="title"/>
          </p:nvPr>
        </p:nvSpPr>
        <p:spPr>
          <a:prstGeom prst="rect">
            <a:avLst/>
          </a:prstGeom>
        </p:spPr>
        <p:txBody>
          <a:bodyPr/>
          <a:lstStyle/>
          <a:p>
            <a:r>
              <a:t>Navigation</a:t>
            </a:r>
          </a:p>
        </p:txBody>
      </p:sp>
      <p:sp>
        <p:nvSpPr>
          <p:cNvPr id="184" name="&lt;nav&gt; &lt;/nav&gt;…"/>
          <p:cNvSpPr txBox="1">
            <a:spLocks noGrp="1"/>
          </p:cNvSpPr>
          <p:nvPr>
            <p:ph idx="1"/>
          </p:nvPr>
        </p:nvSpPr>
        <p:spPr>
          <a:prstGeom prst="rect">
            <a:avLst/>
          </a:prstGeom>
        </p:spPr>
        <p:txBody>
          <a:bodyPr>
            <a:normAutofit/>
          </a:bodyPr>
          <a:lstStyle/>
          <a:p>
            <a:pPr marL="0" indent="0" algn="ctr" defTabSz="332708">
              <a:spcBef>
                <a:spcPts val="2391"/>
              </a:spcBef>
              <a:buNone/>
              <a:defRPr sz="2916" b="1">
                <a:solidFill>
                  <a:schemeClr val="accent1"/>
                </a:solidFill>
                <a:latin typeface="Courier"/>
                <a:ea typeface="Courier"/>
                <a:cs typeface="Courier"/>
                <a:sym typeface="Courier"/>
              </a:defRPr>
            </a:pPr>
            <a:r>
              <a:rPr dirty="0"/>
              <a:t>&lt;nav&gt; &lt;/nav&gt;</a:t>
            </a:r>
          </a:p>
          <a:p>
            <a:pPr marL="0" indent="0" defTabSz="332708">
              <a:spcBef>
                <a:spcPts val="2391"/>
              </a:spcBef>
              <a:buNone/>
              <a:defRPr sz="2916"/>
            </a:pPr>
            <a:r>
              <a:rPr b="1" dirty="0">
                <a:solidFill>
                  <a:schemeClr val="accent4">
                    <a:lumMod val="75000"/>
                  </a:schemeClr>
                </a:solidFill>
                <a:latin typeface="Consolas" panose="020B0609020204030204" pitchFamily="49" charset="0"/>
                <a:sym typeface="Courier"/>
              </a:rPr>
              <a:t>nav</a:t>
            </a:r>
            <a:r>
              <a:rPr dirty="0"/>
              <a:t> identifies the </a:t>
            </a:r>
            <a:r>
              <a:rPr sz="3000" b="1" dirty="0">
                <a:solidFill>
                  <a:srgbClr val="A31AA6"/>
                </a:solidFill>
              </a:rPr>
              <a:t>primary</a:t>
            </a:r>
            <a:r>
              <a:rPr dirty="0"/>
              <a:t> </a:t>
            </a:r>
            <a:r>
              <a:rPr sz="3000" b="1" dirty="0">
                <a:solidFill>
                  <a:srgbClr val="A31AA6"/>
                </a:solidFill>
              </a:rPr>
              <a:t>navigation</a:t>
            </a:r>
            <a:r>
              <a:rPr dirty="0"/>
              <a:t> for a site or lengthy section or article. It provides more semantic meaning than a simple unordered list.</a:t>
            </a:r>
          </a:p>
        </p:txBody>
      </p:sp>
      <p:sp>
        <p:nvSpPr>
          <p:cNvPr id="5" name="TextBox 4">
            <a:extLst>
              <a:ext uri="{FF2B5EF4-FFF2-40B4-BE49-F238E27FC236}">
                <a16:creationId xmlns:a16="http://schemas.microsoft.com/office/drawing/2014/main" id="{6B1B43DF-4509-1D42-988E-F9F32C6F8EF0}"/>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8F8FCF33-5D7D-2E4D-9E3C-5449816FAB7A}"/>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A52785BE-E651-4130-9E91-2CC686A87B4D}"/>
              </a:ext>
            </a:extLst>
          </p:cNvPr>
          <p:cNvPicPr>
            <a:picLocks noChangeAspect="1"/>
          </p:cNvPicPr>
          <p:nvPr/>
        </p:nvPicPr>
        <p:blipFill>
          <a:blip r:embed="rId3"/>
          <a:stretch>
            <a:fillRect/>
          </a:stretch>
        </p:blipFill>
        <p:spPr>
          <a:xfrm>
            <a:off x="3679370" y="4001294"/>
            <a:ext cx="6025243" cy="2855965"/>
          </a:xfrm>
          <a:prstGeom prst="rect">
            <a:avLst/>
          </a:prstGeom>
        </p:spPr>
      </p:pic>
    </p:spTree>
    <p:extLst>
      <p:ext uri="{BB962C8B-B14F-4D97-AF65-F5344CB8AC3E}">
        <p14:creationId xmlns:p14="http://schemas.microsoft.com/office/powerpoint/2010/main" val="3793718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Inline Elements"/>
          <p:cNvSpPr txBox="1">
            <a:spLocks noGrp="1"/>
          </p:cNvSpPr>
          <p:nvPr>
            <p:ph type="title"/>
          </p:nvPr>
        </p:nvSpPr>
        <p:spPr>
          <a:prstGeom prst="rect">
            <a:avLst/>
          </a:prstGeom>
        </p:spPr>
        <p:txBody>
          <a:bodyPr/>
          <a:lstStyle/>
          <a:p>
            <a:r>
              <a:t>Inline Elements</a:t>
            </a:r>
          </a:p>
        </p:txBody>
      </p:sp>
      <p:sp>
        <p:nvSpPr>
          <p:cNvPr id="188" name="Called text-level semantic elements in the spec.…"/>
          <p:cNvSpPr txBox="1">
            <a:spLocks noGrp="1"/>
          </p:cNvSpPr>
          <p:nvPr>
            <p:ph idx="1"/>
          </p:nvPr>
        </p:nvSpPr>
        <p:spPr>
          <a:xfrm>
            <a:off x="838200" y="1825625"/>
            <a:ext cx="11092132" cy="4351338"/>
          </a:xfrm>
          <a:prstGeom prst="rect">
            <a:avLst/>
          </a:prstGeom>
        </p:spPr>
        <p:txBody>
          <a:bodyPr anchor="t">
            <a:normAutofit/>
          </a:bodyPr>
          <a:lstStyle/>
          <a:p>
            <a:pPr>
              <a:defRPr sz="3000"/>
            </a:pPr>
            <a:r>
              <a:rPr dirty="0"/>
              <a:t>Called </a:t>
            </a:r>
            <a:r>
              <a:rPr sz="3000" b="1" dirty="0">
                <a:solidFill>
                  <a:srgbClr val="A31AA6"/>
                </a:solidFill>
                <a:sym typeface="Helvetica"/>
              </a:rPr>
              <a:t>text-level semantic elements</a:t>
            </a:r>
            <a:r>
              <a:rPr sz="3000" b="1" dirty="0">
                <a:solidFill>
                  <a:srgbClr val="A31AA6"/>
                </a:solidFill>
              </a:rPr>
              <a:t> </a:t>
            </a:r>
            <a:r>
              <a:rPr dirty="0"/>
              <a:t>in the spec.</a:t>
            </a:r>
          </a:p>
          <a:p>
            <a:pPr>
              <a:defRPr sz="3000"/>
            </a:pPr>
            <a:r>
              <a:rPr dirty="0"/>
              <a:t>Describe the types of elements that appear in the flow of text.</a:t>
            </a:r>
          </a:p>
        </p:txBody>
      </p:sp>
      <p:sp>
        <p:nvSpPr>
          <p:cNvPr id="189" name="a…"/>
          <p:cNvSpPr txBox="1"/>
          <p:nvPr/>
        </p:nvSpPr>
        <p:spPr>
          <a:xfrm>
            <a:off x="1490146" y="3119294"/>
            <a:ext cx="9788239" cy="237013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numCol="4" spcCol="525118"/>
          <a:lstStyle/>
          <a:p>
            <a:pPr algn="l">
              <a:defRPr sz="3200" b="1">
                <a:solidFill>
                  <a:schemeClr val="accent1"/>
                </a:solidFill>
                <a:latin typeface="Courier"/>
                <a:ea typeface="Courier"/>
                <a:cs typeface="Courier"/>
                <a:sym typeface="Courier"/>
              </a:defRPr>
            </a:pPr>
            <a:r>
              <a:rPr sz="3600" dirty="0"/>
              <a:t>a</a:t>
            </a:r>
          </a:p>
          <a:p>
            <a:pPr algn="l">
              <a:defRPr sz="3200" b="1">
                <a:solidFill>
                  <a:schemeClr val="accent1"/>
                </a:solidFill>
                <a:latin typeface="Courier"/>
                <a:ea typeface="Courier"/>
                <a:cs typeface="Courier"/>
                <a:sym typeface="Courier"/>
              </a:defRPr>
            </a:pPr>
            <a:r>
              <a:rPr sz="3600" dirty="0" err="1"/>
              <a:t>em</a:t>
            </a:r>
            <a:endParaRPr sz="3600" dirty="0"/>
          </a:p>
          <a:p>
            <a:pPr algn="l">
              <a:defRPr sz="3200" b="1">
                <a:solidFill>
                  <a:schemeClr val="accent1"/>
                </a:solidFill>
                <a:latin typeface="Courier"/>
                <a:ea typeface="Courier"/>
                <a:cs typeface="Courier"/>
                <a:sym typeface="Courier"/>
              </a:defRPr>
            </a:pPr>
            <a:r>
              <a:rPr sz="3600" dirty="0"/>
              <a:t>strong</a:t>
            </a:r>
          </a:p>
          <a:p>
            <a:pPr algn="l">
              <a:defRPr sz="3200" b="1">
                <a:solidFill>
                  <a:schemeClr val="accent1"/>
                </a:solidFill>
                <a:latin typeface="Courier"/>
                <a:ea typeface="Courier"/>
                <a:cs typeface="Courier"/>
                <a:sym typeface="Courier"/>
              </a:defRPr>
            </a:pPr>
            <a:r>
              <a:rPr sz="3600" dirty="0"/>
              <a:t>q</a:t>
            </a:r>
          </a:p>
          <a:p>
            <a:pPr algn="l">
              <a:defRPr sz="3200" b="1">
                <a:solidFill>
                  <a:schemeClr val="accent1"/>
                </a:solidFill>
                <a:latin typeface="Courier"/>
                <a:ea typeface="Courier"/>
                <a:cs typeface="Courier"/>
                <a:sym typeface="Courier"/>
              </a:defRPr>
            </a:pPr>
            <a:r>
              <a:rPr sz="3600" dirty="0" err="1"/>
              <a:t>abbr</a:t>
            </a:r>
            <a:endParaRPr sz="3600" dirty="0"/>
          </a:p>
          <a:p>
            <a:pPr algn="l">
              <a:defRPr sz="3200" b="1">
                <a:solidFill>
                  <a:schemeClr val="accent1"/>
                </a:solidFill>
                <a:latin typeface="Courier"/>
                <a:ea typeface="Courier"/>
                <a:cs typeface="Courier"/>
                <a:sym typeface="Courier"/>
              </a:defRPr>
            </a:pPr>
            <a:r>
              <a:rPr sz="3600" dirty="0"/>
              <a:t>cite</a:t>
            </a:r>
          </a:p>
          <a:p>
            <a:pPr algn="l">
              <a:defRPr sz="3200" b="1">
                <a:solidFill>
                  <a:schemeClr val="accent1"/>
                </a:solidFill>
                <a:latin typeface="Courier"/>
                <a:ea typeface="Courier"/>
                <a:cs typeface="Courier"/>
                <a:sym typeface="Courier"/>
              </a:defRPr>
            </a:pPr>
            <a:r>
              <a:rPr sz="3600" dirty="0" err="1"/>
              <a:t>dfn</a:t>
            </a:r>
            <a:endParaRPr sz="3600" dirty="0"/>
          </a:p>
          <a:p>
            <a:pPr algn="l">
              <a:defRPr sz="3200" b="1">
                <a:solidFill>
                  <a:schemeClr val="accent1"/>
                </a:solidFill>
                <a:latin typeface="Courier"/>
                <a:ea typeface="Courier"/>
                <a:cs typeface="Courier"/>
                <a:sym typeface="Courier"/>
              </a:defRPr>
            </a:pPr>
            <a:r>
              <a:rPr sz="3600" dirty="0"/>
              <a:t>code</a:t>
            </a:r>
          </a:p>
          <a:p>
            <a:pPr algn="l">
              <a:defRPr sz="3200" b="1">
                <a:solidFill>
                  <a:schemeClr val="accent1"/>
                </a:solidFill>
                <a:latin typeface="Courier"/>
                <a:ea typeface="Courier"/>
                <a:cs typeface="Courier"/>
                <a:sym typeface="Courier"/>
              </a:defRPr>
            </a:pPr>
            <a:r>
              <a:rPr sz="3600" dirty="0"/>
              <a:t>var</a:t>
            </a:r>
          </a:p>
          <a:p>
            <a:pPr algn="l">
              <a:defRPr sz="3200" b="1">
                <a:solidFill>
                  <a:schemeClr val="accent1"/>
                </a:solidFill>
                <a:latin typeface="Courier"/>
                <a:ea typeface="Courier"/>
                <a:cs typeface="Courier"/>
                <a:sym typeface="Courier"/>
              </a:defRPr>
            </a:pPr>
            <a:r>
              <a:rPr sz="3600" dirty="0" err="1"/>
              <a:t>samp</a:t>
            </a:r>
            <a:endParaRPr sz="3600" dirty="0"/>
          </a:p>
          <a:p>
            <a:pPr algn="l">
              <a:defRPr sz="3200" b="1">
                <a:solidFill>
                  <a:schemeClr val="accent1"/>
                </a:solidFill>
                <a:latin typeface="Courier"/>
                <a:ea typeface="Courier"/>
                <a:cs typeface="Courier"/>
                <a:sym typeface="Courier"/>
              </a:defRPr>
            </a:pPr>
            <a:r>
              <a:rPr sz="3600" dirty="0" err="1"/>
              <a:t>kbd</a:t>
            </a:r>
            <a:endParaRPr sz="3600" dirty="0"/>
          </a:p>
          <a:p>
            <a:pPr algn="l">
              <a:defRPr sz="3200" b="1">
                <a:solidFill>
                  <a:schemeClr val="accent1"/>
                </a:solidFill>
                <a:latin typeface="Courier"/>
                <a:ea typeface="Courier"/>
                <a:cs typeface="Courier"/>
                <a:sym typeface="Courier"/>
              </a:defRPr>
            </a:pPr>
            <a:r>
              <a:rPr sz="3600" dirty="0"/>
              <a:t>sub/sup</a:t>
            </a:r>
          </a:p>
          <a:p>
            <a:pPr algn="l">
              <a:defRPr sz="3200" b="1">
                <a:solidFill>
                  <a:schemeClr val="accent1"/>
                </a:solidFill>
                <a:latin typeface="Courier"/>
                <a:ea typeface="Courier"/>
                <a:cs typeface="Courier"/>
                <a:sym typeface="Courier"/>
              </a:defRPr>
            </a:pPr>
            <a:r>
              <a:rPr sz="3600" dirty="0"/>
              <a:t>mark</a:t>
            </a:r>
          </a:p>
          <a:p>
            <a:pPr algn="l">
              <a:defRPr sz="3200" b="1">
                <a:solidFill>
                  <a:schemeClr val="accent1"/>
                </a:solidFill>
                <a:latin typeface="Courier"/>
                <a:ea typeface="Courier"/>
                <a:cs typeface="Courier"/>
                <a:sym typeface="Courier"/>
              </a:defRPr>
            </a:pPr>
            <a:r>
              <a:rPr sz="3600" dirty="0"/>
              <a:t>time</a:t>
            </a:r>
          </a:p>
          <a:p>
            <a:pPr algn="l">
              <a:defRPr sz="3200" b="1">
                <a:solidFill>
                  <a:schemeClr val="accent1"/>
                </a:solidFill>
                <a:latin typeface="Courier"/>
                <a:ea typeface="Courier"/>
                <a:cs typeface="Courier"/>
                <a:sym typeface="Courier"/>
              </a:defRPr>
            </a:pPr>
            <a:r>
              <a:rPr sz="3600" dirty="0"/>
              <a:t>data</a:t>
            </a:r>
          </a:p>
          <a:p>
            <a:pPr algn="l">
              <a:defRPr sz="3200" b="1">
                <a:solidFill>
                  <a:schemeClr val="accent1"/>
                </a:solidFill>
                <a:latin typeface="Courier"/>
                <a:ea typeface="Courier"/>
                <a:cs typeface="Courier"/>
                <a:sym typeface="Courier"/>
              </a:defRPr>
            </a:pPr>
            <a:r>
              <a:rPr sz="3600" dirty="0"/>
              <a:t>ins/del</a:t>
            </a:r>
          </a:p>
          <a:p>
            <a:pPr algn="l">
              <a:defRPr sz="3200" b="1">
                <a:solidFill>
                  <a:schemeClr val="accent1"/>
                </a:solidFill>
                <a:latin typeface="Courier"/>
                <a:ea typeface="Courier"/>
                <a:cs typeface="Courier"/>
                <a:sym typeface="Courier"/>
              </a:defRPr>
            </a:pPr>
            <a:r>
              <a:rPr sz="3600" dirty="0"/>
              <a:t>b</a:t>
            </a:r>
          </a:p>
          <a:p>
            <a:pPr algn="l">
              <a:defRPr sz="3200" b="1">
                <a:solidFill>
                  <a:schemeClr val="accent1"/>
                </a:solidFill>
                <a:latin typeface="Courier"/>
                <a:ea typeface="Courier"/>
                <a:cs typeface="Courier"/>
                <a:sym typeface="Courier"/>
              </a:defRPr>
            </a:pPr>
            <a:r>
              <a:rPr sz="3600" dirty="0" err="1"/>
              <a:t>i</a:t>
            </a:r>
            <a:endParaRPr sz="3600" dirty="0"/>
          </a:p>
          <a:p>
            <a:pPr algn="l">
              <a:defRPr sz="3200" b="1">
                <a:solidFill>
                  <a:schemeClr val="accent1"/>
                </a:solidFill>
                <a:latin typeface="Courier"/>
                <a:ea typeface="Courier"/>
                <a:cs typeface="Courier"/>
                <a:sym typeface="Courier"/>
              </a:defRPr>
            </a:pPr>
            <a:r>
              <a:rPr sz="3600" dirty="0"/>
              <a:t>s</a:t>
            </a:r>
          </a:p>
          <a:p>
            <a:pPr algn="l">
              <a:defRPr sz="3200" b="1">
                <a:solidFill>
                  <a:schemeClr val="accent1"/>
                </a:solidFill>
                <a:latin typeface="Courier"/>
                <a:ea typeface="Courier"/>
                <a:cs typeface="Courier"/>
                <a:sym typeface="Courier"/>
              </a:defRPr>
            </a:pPr>
            <a:r>
              <a:rPr sz="3600" dirty="0"/>
              <a:t>u</a:t>
            </a:r>
          </a:p>
          <a:p>
            <a:pPr algn="l">
              <a:defRPr sz="3200" b="1">
                <a:solidFill>
                  <a:schemeClr val="accent1"/>
                </a:solidFill>
                <a:latin typeface="Courier"/>
                <a:ea typeface="Courier"/>
                <a:cs typeface="Courier"/>
                <a:sym typeface="Courier"/>
              </a:defRPr>
            </a:pPr>
            <a:r>
              <a:rPr sz="3600" dirty="0"/>
              <a:t>small</a:t>
            </a:r>
          </a:p>
          <a:p>
            <a:pPr algn="l">
              <a:defRPr sz="3200" b="1">
                <a:solidFill>
                  <a:schemeClr val="accent1"/>
                </a:solidFill>
                <a:latin typeface="Courier"/>
                <a:ea typeface="Courier"/>
                <a:cs typeface="Courier"/>
                <a:sym typeface="Courier"/>
              </a:defRPr>
            </a:pPr>
            <a:r>
              <a:rPr sz="3600" dirty="0" err="1"/>
              <a:t>bdi</a:t>
            </a:r>
            <a:r>
              <a:rPr sz="3600" dirty="0"/>
              <a:t>/</a:t>
            </a:r>
            <a:r>
              <a:rPr sz="3600" dirty="0" err="1"/>
              <a:t>bdo</a:t>
            </a:r>
            <a:endParaRPr sz="3600" dirty="0"/>
          </a:p>
          <a:p>
            <a:pPr algn="l">
              <a:defRPr sz="3200" b="1">
                <a:solidFill>
                  <a:schemeClr val="accent1"/>
                </a:solidFill>
                <a:latin typeface="Courier"/>
                <a:ea typeface="Courier"/>
                <a:cs typeface="Courier"/>
                <a:sym typeface="Courier"/>
              </a:defRPr>
            </a:pPr>
            <a:r>
              <a:rPr sz="3600" dirty="0"/>
              <a:t>data</a:t>
            </a:r>
          </a:p>
          <a:p>
            <a:pPr algn="l">
              <a:defRPr sz="3200" b="1">
                <a:solidFill>
                  <a:schemeClr val="accent1"/>
                </a:solidFill>
                <a:latin typeface="Courier"/>
                <a:ea typeface="Courier"/>
                <a:cs typeface="Courier"/>
                <a:sym typeface="Courier"/>
              </a:defRPr>
            </a:pPr>
            <a:r>
              <a:rPr sz="3600" dirty="0"/>
              <a:t>span</a:t>
            </a:r>
          </a:p>
        </p:txBody>
      </p:sp>
    </p:spTree>
    <p:extLst>
      <p:ext uri="{BB962C8B-B14F-4D97-AF65-F5344CB8AC3E}">
        <p14:creationId xmlns:p14="http://schemas.microsoft.com/office/powerpoint/2010/main" val="63769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line Elements…"/>
          <p:cNvSpPr txBox="1">
            <a:spLocks noGrp="1"/>
          </p:cNvSpPr>
          <p:nvPr>
            <p:ph type="title"/>
          </p:nvPr>
        </p:nvSpPr>
        <p:spPr>
          <a:prstGeom prst="rect">
            <a:avLst/>
          </a:prstGeom>
        </p:spPr>
        <p:txBody>
          <a:bodyPr/>
          <a:lstStyle/>
          <a:p>
            <a:pPr>
              <a:defRPr sz="2400" b="0"/>
            </a:pPr>
            <a:r>
              <a:t>Inline Elements</a:t>
            </a:r>
          </a:p>
          <a:p>
            <a:pPr>
              <a:spcBef>
                <a:spcPts val="844"/>
              </a:spcBef>
            </a:pPr>
            <a:r>
              <a:t>Emphasis</a:t>
            </a:r>
          </a:p>
        </p:txBody>
      </p:sp>
      <p:sp>
        <p:nvSpPr>
          <p:cNvPr id="192" name="&lt;em&gt; &lt;/em&gt;…"/>
          <p:cNvSpPr txBox="1">
            <a:spLocks noGrp="1"/>
          </p:cNvSpPr>
          <p:nvPr>
            <p:ph idx="1"/>
          </p:nvPr>
        </p:nvSpPr>
        <p:spPr>
          <a:xfrm>
            <a:off x="838200" y="1825625"/>
            <a:ext cx="10515600" cy="837834"/>
          </a:xfrm>
          <a:prstGeom prst="rect">
            <a:avLst/>
          </a:prstGeom>
        </p:spPr>
        <p:txBody>
          <a:bodyPr>
            <a:normAutofit lnSpcReduction="10000"/>
          </a:bodyPr>
          <a:lstStyle/>
          <a:p>
            <a:pPr marL="0" indent="0" algn="ctr" defTabSz="398428">
              <a:spcBef>
                <a:spcPts val="2812"/>
              </a:spcBef>
              <a:buNone/>
              <a:defRPr sz="2910"/>
            </a:pPr>
            <a:r>
              <a:rPr sz="2400" b="1" dirty="0">
                <a:solidFill>
                  <a:schemeClr val="accent1"/>
                </a:solidFill>
                <a:latin typeface="Courier"/>
                <a:ea typeface="Courier"/>
                <a:cs typeface="Courier"/>
                <a:sym typeface="Courier"/>
              </a:rPr>
              <a:t>&lt;</a:t>
            </a:r>
            <a:r>
              <a:rPr sz="2400" b="1" dirty="0" err="1">
                <a:solidFill>
                  <a:schemeClr val="accent1"/>
                </a:solidFill>
                <a:latin typeface="Courier"/>
                <a:ea typeface="Courier"/>
                <a:cs typeface="Courier"/>
                <a:sym typeface="Courier"/>
              </a:rPr>
              <a:t>em</a:t>
            </a:r>
            <a:r>
              <a:rPr sz="2400" b="1" dirty="0">
                <a:solidFill>
                  <a:schemeClr val="accent1"/>
                </a:solidFill>
                <a:latin typeface="Courier"/>
                <a:ea typeface="Courier"/>
                <a:cs typeface="Courier"/>
                <a:sym typeface="Courier"/>
              </a:rPr>
              <a:t>&gt; </a:t>
            </a:r>
            <a:r>
              <a:rPr lang="en-US" sz="2400" b="1" dirty="0">
                <a:solidFill>
                  <a:schemeClr val="accent1"/>
                </a:solidFill>
                <a:latin typeface="Courier"/>
                <a:ea typeface="Courier"/>
                <a:cs typeface="Courier"/>
                <a:sym typeface="Courier"/>
              </a:rPr>
              <a:t>   </a:t>
            </a:r>
            <a:r>
              <a:rPr sz="2400" b="1" dirty="0">
                <a:solidFill>
                  <a:schemeClr val="accent1"/>
                </a:solidFill>
                <a:latin typeface="Courier"/>
                <a:ea typeface="Courier"/>
                <a:cs typeface="Courier"/>
                <a:sym typeface="Courier"/>
              </a:rPr>
              <a:t>&lt;/</a:t>
            </a:r>
            <a:r>
              <a:rPr sz="2400" b="1" dirty="0" err="1">
                <a:solidFill>
                  <a:schemeClr val="accent1"/>
                </a:solidFill>
                <a:latin typeface="Courier"/>
                <a:ea typeface="Courier"/>
                <a:cs typeface="Courier"/>
                <a:sym typeface="Courier"/>
              </a:rPr>
              <a:t>em</a:t>
            </a:r>
            <a:r>
              <a:rPr sz="2400" b="1" dirty="0">
                <a:solidFill>
                  <a:schemeClr val="accent1"/>
                </a:solidFill>
                <a:latin typeface="Courier"/>
                <a:ea typeface="Courier"/>
                <a:cs typeface="Courier"/>
                <a:sym typeface="Courier"/>
              </a:rPr>
              <a:t>&gt; </a:t>
            </a:r>
            <a:r>
              <a:rPr sz="2400" dirty="0"/>
              <a:t> </a:t>
            </a:r>
          </a:p>
          <a:p>
            <a:pPr marL="0" indent="0" algn="ctr" defTabSz="398428">
              <a:spcBef>
                <a:spcPts val="773"/>
              </a:spcBef>
              <a:buNone/>
              <a:defRPr sz="2910"/>
            </a:pPr>
            <a:r>
              <a:rPr sz="2400" dirty="0"/>
              <a:t>Text that should be emphasized. Usually displayed in italics.</a:t>
            </a:r>
          </a:p>
          <a:p>
            <a:pPr marL="311814" marR="311814" indent="0" algn="ctr" defTabSz="311814">
              <a:spcBef>
                <a:spcPts val="1336"/>
              </a:spcBef>
              <a:buNone/>
              <a:defRPr sz="2328">
                <a:solidFill>
                  <a:srgbClr val="000000"/>
                </a:solidFill>
                <a:latin typeface="Courier"/>
                <a:ea typeface="Courier"/>
                <a:cs typeface="Courier"/>
                <a:sym typeface="Courier"/>
              </a:defRPr>
            </a:pPr>
            <a:endParaRPr lang="en-US" sz="2400" dirty="0"/>
          </a:p>
          <a:p>
            <a:pPr marL="311814" marR="311814" indent="0" algn="ctr" defTabSz="311814">
              <a:spcBef>
                <a:spcPts val="1336"/>
              </a:spcBef>
              <a:buNone/>
              <a:defRPr sz="2328">
                <a:solidFill>
                  <a:srgbClr val="000000"/>
                </a:solidFill>
                <a:latin typeface="Courier"/>
                <a:ea typeface="Courier"/>
                <a:cs typeface="Courier"/>
                <a:sym typeface="Courier"/>
              </a:defRPr>
            </a:pPr>
            <a:endParaRPr lang="en-US" sz="2400" dirty="0"/>
          </a:p>
          <a:p>
            <a:pPr marL="0" indent="0" algn="ctr" defTabSz="398428">
              <a:spcBef>
                <a:spcPts val="3023"/>
              </a:spcBef>
              <a:buNone/>
              <a:defRPr sz="2910" b="1">
                <a:solidFill>
                  <a:schemeClr val="accent1"/>
                </a:solidFill>
                <a:latin typeface="Courier"/>
                <a:ea typeface="Courier"/>
                <a:cs typeface="Courier"/>
                <a:sym typeface="Courier"/>
              </a:defRPr>
            </a:pPr>
            <a:endParaRPr lang="en-US" sz="2400" dirty="0"/>
          </a:p>
        </p:txBody>
      </p:sp>
      <p:sp>
        <p:nvSpPr>
          <p:cNvPr id="193" name="TIP: Use these elements semantically, not to achieve font styles.  Think of how it would be read with a screen reader."/>
          <p:cNvSpPr txBox="1"/>
          <p:nvPr/>
        </p:nvSpPr>
        <p:spPr>
          <a:xfrm>
            <a:off x="2298954" y="6159603"/>
            <a:ext cx="7303667" cy="6562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2700">
                <a:solidFill>
                  <a:srgbClr val="53585F"/>
                </a:solidFill>
              </a:defRPr>
            </a:pPr>
            <a:r>
              <a:rPr sz="1898" dirty="0">
                <a:solidFill>
                  <a:schemeClr val="accent4"/>
                </a:solidFill>
              </a:rPr>
              <a:t>TIP:</a:t>
            </a:r>
            <a:r>
              <a:rPr sz="1898" dirty="0"/>
              <a:t> Use these elements semantically, not to achieve font styles. </a:t>
            </a:r>
            <a:br>
              <a:rPr sz="1898" dirty="0"/>
            </a:br>
            <a:r>
              <a:rPr sz="1898" dirty="0"/>
              <a:t>Think of how it would be read with a screen reader.</a:t>
            </a:r>
          </a:p>
        </p:txBody>
      </p:sp>
      <p:sp>
        <p:nvSpPr>
          <p:cNvPr id="5" name="TextBox 4">
            <a:extLst>
              <a:ext uri="{FF2B5EF4-FFF2-40B4-BE49-F238E27FC236}">
                <a16:creationId xmlns:a16="http://schemas.microsoft.com/office/drawing/2014/main" id="{2FDE78F8-7073-E44C-9100-49717713BD88}"/>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2092E866-9589-7C42-9B2A-FDE2E8B5313F}"/>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93B4CF7A-1B87-41A8-9F8A-D1E4A3572AC0}"/>
              </a:ext>
            </a:extLst>
          </p:cNvPr>
          <p:cNvPicPr>
            <a:picLocks noChangeAspect="1"/>
          </p:cNvPicPr>
          <p:nvPr/>
        </p:nvPicPr>
        <p:blipFill>
          <a:blip r:embed="rId3"/>
          <a:stretch>
            <a:fillRect/>
          </a:stretch>
        </p:blipFill>
        <p:spPr>
          <a:xfrm>
            <a:off x="2913138" y="2638859"/>
            <a:ext cx="7179129" cy="1335318"/>
          </a:xfrm>
          <a:prstGeom prst="rect">
            <a:avLst/>
          </a:prstGeom>
        </p:spPr>
      </p:pic>
      <p:pic>
        <p:nvPicPr>
          <p:cNvPr id="7" name="Picture 6">
            <a:extLst>
              <a:ext uri="{FF2B5EF4-FFF2-40B4-BE49-F238E27FC236}">
                <a16:creationId xmlns:a16="http://schemas.microsoft.com/office/drawing/2014/main" id="{2DBB9403-9F92-4965-9C76-C84565A4F4CB}"/>
              </a:ext>
            </a:extLst>
          </p:cNvPr>
          <p:cNvPicPr>
            <a:picLocks noChangeAspect="1"/>
          </p:cNvPicPr>
          <p:nvPr/>
        </p:nvPicPr>
        <p:blipFill>
          <a:blip r:embed="rId4"/>
          <a:stretch>
            <a:fillRect/>
          </a:stretch>
        </p:blipFill>
        <p:spPr>
          <a:xfrm>
            <a:off x="3207053" y="4856394"/>
            <a:ext cx="6591300" cy="1225982"/>
          </a:xfrm>
          <a:prstGeom prst="rect">
            <a:avLst/>
          </a:prstGeom>
        </p:spPr>
      </p:pic>
      <p:sp>
        <p:nvSpPr>
          <p:cNvPr id="12" name="TextBox 11">
            <a:extLst>
              <a:ext uri="{FF2B5EF4-FFF2-40B4-BE49-F238E27FC236}">
                <a16:creationId xmlns:a16="http://schemas.microsoft.com/office/drawing/2014/main" id="{F720C2AB-DA8A-4196-9BF4-9903F3BC62D0}"/>
              </a:ext>
            </a:extLst>
          </p:cNvPr>
          <p:cNvSpPr txBox="1"/>
          <p:nvPr/>
        </p:nvSpPr>
        <p:spPr>
          <a:xfrm>
            <a:off x="1054403" y="3974177"/>
            <a:ext cx="10896600" cy="933589"/>
          </a:xfrm>
          <a:prstGeom prst="rect">
            <a:avLst/>
          </a:prstGeom>
          <a:noFill/>
        </p:spPr>
        <p:txBody>
          <a:bodyPr wrap="square">
            <a:spAutoFit/>
          </a:bodyPr>
          <a:lstStyle/>
          <a:p>
            <a:pPr marL="0" indent="0" algn="ctr" defTabSz="398428">
              <a:spcBef>
                <a:spcPts val="3023"/>
              </a:spcBef>
              <a:buNone/>
              <a:defRPr sz="2910" b="1">
                <a:solidFill>
                  <a:schemeClr val="accent1"/>
                </a:solidFill>
                <a:latin typeface="Courier"/>
                <a:ea typeface="Courier"/>
                <a:cs typeface="Courier"/>
                <a:sym typeface="Courier"/>
              </a:defRPr>
            </a:pPr>
            <a:r>
              <a:rPr lang="en-US" sz="2400" dirty="0"/>
              <a:t>&lt;strong&gt;   &lt;/strong&gt;</a:t>
            </a:r>
          </a:p>
          <a:p>
            <a:pPr marL="0" indent="0" algn="ctr" defTabSz="398428">
              <a:spcBef>
                <a:spcPts val="773"/>
              </a:spcBef>
              <a:buNone/>
              <a:defRPr sz="2910"/>
            </a:pPr>
            <a:r>
              <a:rPr lang="en-US" sz="2400" dirty="0"/>
              <a:t>Text that is important, serious, or urgent. Usually displayed in bold.</a:t>
            </a:r>
          </a:p>
        </p:txBody>
      </p:sp>
    </p:spTree>
    <p:extLst>
      <p:ext uri="{BB962C8B-B14F-4D97-AF65-F5344CB8AC3E}">
        <p14:creationId xmlns:p14="http://schemas.microsoft.com/office/powerpoint/2010/main" val="511495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line Elements…"/>
          <p:cNvSpPr txBox="1">
            <a:spLocks noGrp="1"/>
          </p:cNvSpPr>
          <p:nvPr>
            <p:ph type="title"/>
          </p:nvPr>
        </p:nvSpPr>
        <p:spPr>
          <a:prstGeom prst="rect">
            <a:avLst/>
          </a:prstGeom>
        </p:spPr>
        <p:txBody>
          <a:bodyPr/>
          <a:lstStyle/>
          <a:p>
            <a:pPr>
              <a:defRPr sz="2400" b="0"/>
            </a:pPr>
            <a:r>
              <a:t>Inline Elements</a:t>
            </a:r>
          </a:p>
          <a:p>
            <a:pPr>
              <a:spcBef>
                <a:spcPts val="844"/>
              </a:spcBef>
            </a:pPr>
            <a:r>
              <a:t>Short Quotations</a:t>
            </a:r>
          </a:p>
        </p:txBody>
      </p:sp>
      <p:sp>
        <p:nvSpPr>
          <p:cNvPr id="196" name="&lt;q&gt; &lt;/q&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&lt;q&gt; &lt;/q&gt;</a:t>
            </a:r>
          </a:p>
          <a:p>
            <a:pPr marL="0" indent="0">
              <a:spcBef>
                <a:spcPts val="2109"/>
              </a:spcBef>
              <a:buNone/>
              <a:defRPr sz="3000"/>
            </a:pPr>
            <a:r>
              <a:rPr dirty="0"/>
              <a:t>For quoted phrases in the flow of text. Browsers add appropriate quotation marks automatically.</a:t>
            </a:r>
          </a:p>
        </p:txBody>
      </p:sp>
      <p:pic>
        <p:nvPicPr>
          <p:cNvPr id="197" name="lwd5_0511-green.png" descr="lwd5_0511-green.png"/>
          <p:cNvPicPr>
            <a:picLocks noChangeAspect="1"/>
          </p:cNvPicPr>
          <p:nvPr/>
        </p:nvPicPr>
        <p:blipFill>
          <a:blip r:embed="rId2"/>
          <a:stretch>
            <a:fillRect/>
          </a:stretch>
        </p:blipFill>
        <p:spPr>
          <a:xfrm>
            <a:off x="1524000" y="4622443"/>
            <a:ext cx="9144000" cy="1982440"/>
          </a:xfrm>
          <a:prstGeom prst="rect">
            <a:avLst/>
          </a:prstGeom>
          <a:ln w="12700">
            <a:miter lim="400000"/>
          </a:ln>
        </p:spPr>
      </p:pic>
      <p:sp>
        <p:nvSpPr>
          <p:cNvPr id="5" name="TextBox 4">
            <a:extLst>
              <a:ext uri="{FF2B5EF4-FFF2-40B4-BE49-F238E27FC236}">
                <a16:creationId xmlns:a16="http://schemas.microsoft.com/office/drawing/2014/main" id="{B90838D9-F316-6F4E-BF2A-653FA76BF1F5}"/>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FCE56C62-FB7E-644A-9DA7-74BB3E8E11A9}"/>
              </a:ext>
            </a:extLst>
          </p:cNvPr>
          <p:cNvPicPr>
            <a:picLocks noChangeAspect="1"/>
          </p:cNvPicPr>
          <p:nvPr/>
        </p:nvPicPr>
        <p:blipFill>
          <a:blip r:embed="rId3"/>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FD419DF7-A90C-4B52-94A6-1D294245653E}"/>
              </a:ext>
            </a:extLst>
          </p:cNvPr>
          <p:cNvPicPr>
            <a:picLocks noChangeAspect="1"/>
          </p:cNvPicPr>
          <p:nvPr/>
        </p:nvPicPr>
        <p:blipFill>
          <a:blip r:embed="rId4"/>
          <a:stretch>
            <a:fillRect/>
          </a:stretch>
        </p:blipFill>
        <p:spPr>
          <a:xfrm>
            <a:off x="2708730" y="3429000"/>
            <a:ext cx="6841671" cy="1272551"/>
          </a:xfrm>
          <a:prstGeom prst="rect">
            <a:avLst/>
          </a:prstGeom>
        </p:spPr>
      </p:pic>
      <p:sp>
        <p:nvSpPr>
          <p:cNvPr id="9" name="TextBox 8">
            <a:extLst>
              <a:ext uri="{FF2B5EF4-FFF2-40B4-BE49-F238E27FC236}">
                <a16:creationId xmlns:a16="http://schemas.microsoft.com/office/drawing/2014/main" id="{7AB91FAF-2374-4222-8A15-ECD72EE85A73}"/>
              </a:ext>
            </a:extLst>
          </p:cNvPr>
          <p:cNvSpPr txBox="1"/>
          <p:nvPr/>
        </p:nvSpPr>
        <p:spPr>
          <a:xfrm>
            <a:off x="8733109" y="5912373"/>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3585755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nline Elements…"/>
          <p:cNvSpPr txBox="1">
            <a:spLocks noGrp="1"/>
          </p:cNvSpPr>
          <p:nvPr>
            <p:ph type="title"/>
          </p:nvPr>
        </p:nvSpPr>
        <p:spPr>
          <a:prstGeom prst="rect">
            <a:avLst/>
          </a:prstGeom>
        </p:spPr>
        <p:txBody>
          <a:bodyPr/>
          <a:lstStyle/>
          <a:p>
            <a:pPr>
              <a:defRPr sz="2400" b="0"/>
            </a:pPr>
            <a:r>
              <a:rPr dirty="0"/>
              <a:t>Inline Elements</a:t>
            </a:r>
          </a:p>
          <a:p>
            <a:pPr>
              <a:spcBef>
                <a:spcPts val="844"/>
              </a:spcBef>
            </a:pPr>
            <a:r>
              <a:rPr dirty="0"/>
              <a:t>Abbreviations and Acronyms</a:t>
            </a:r>
          </a:p>
        </p:txBody>
      </p:sp>
      <p:sp>
        <p:nvSpPr>
          <p:cNvPr id="200" name="&lt;abbr&gt; &lt;/abbr&gt;…"/>
          <p:cNvSpPr txBox="1">
            <a:spLocks noGrp="1"/>
          </p:cNvSpPr>
          <p:nvPr>
            <p:ph idx="1"/>
          </p:nvPr>
        </p:nvSpPr>
        <p:spPr>
          <a:xfrm>
            <a:off x="838200" y="2212257"/>
            <a:ext cx="10515600" cy="3964705"/>
          </a:xfrm>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sz="2600" dirty="0"/>
              <a:t>&lt;</a:t>
            </a:r>
            <a:r>
              <a:rPr sz="2600" dirty="0" err="1"/>
              <a:t>abbr</a:t>
            </a:r>
            <a:r>
              <a:rPr sz="2600" dirty="0"/>
              <a:t>&gt; &lt;/</a:t>
            </a:r>
            <a:r>
              <a:rPr sz="2600" dirty="0" err="1"/>
              <a:t>abbr</a:t>
            </a:r>
            <a:r>
              <a:rPr sz="2600" dirty="0"/>
              <a:t>&gt;</a:t>
            </a:r>
          </a:p>
          <a:p>
            <a:pPr marL="0" indent="0">
              <a:buNone/>
              <a:defRPr sz="3000"/>
            </a:pPr>
            <a:r>
              <a:rPr sz="2600" dirty="0"/>
              <a:t>The </a:t>
            </a:r>
            <a:r>
              <a:rPr b="1" dirty="0">
                <a:solidFill>
                  <a:schemeClr val="accent4">
                    <a:lumMod val="75000"/>
                  </a:schemeClr>
                </a:solidFill>
                <a:latin typeface="Consolas" panose="020B0609020204030204" pitchFamily="49" charset="0"/>
                <a:sym typeface="Courier"/>
              </a:rPr>
              <a:t>title</a:t>
            </a:r>
            <a:r>
              <a:rPr sz="2600" dirty="0"/>
              <a:t> attribute provides the long version of a shortened term, which is helpful for search engines and assistive devices.</a:t>
            </a:r>
          </a:p>
        </p:txBody>
      </p:sp>
      <p:pic>
        <p:nvPicPr>
          <p:cNvPr id="3" name="Picture 2">
            <a:extLst>
              <a:ext uri="{FF2B5EF4-FFF2-40B4-BE49-F238E27FC236}">
                <a16:creationId xmlns:a16="http://schemas.microsoft.com/office/drawing/2014/main" id="{0EED3D93-1E9F-42E6-A290-A4D4A07C6637}"/>
              </a:ext>
            </a:extLst>
          </p:cNvPr>
          <p:cNvPicPr>
            <a:picLocks noChangeAspect="1"/>
          </p:cNvPicPr>
          <p:nvPr/>
        </p:nvPicPr>
        <p:blipFill>
          <a:blip r:embed="rId2"/>
          <a:stretch>
            <a:fillRect/>
          </a:stretch>
        </p:blipFill>
        <p:spPr>
          <a:xfrm>
            <a:off x="1333500" y="3795712"/>
            <a:ext cx="9525000" cy="1771650"/>
          </a:xfrm>
          <a:prstGeom prst="rect">
            <a:avLst/>
          </a:prstGeom>
        </p:spPr>
      </p:pic>
      <p:sp>
        <p:nvSpPr>
          <p:cNvPr id="2" name="TextBox 1">
            <a:extLst>
              <a:ext uri="{FF2B5EF4-FFF2-40B4-BE49-F238E27FC236}">
                <a16:creationId xmlns:a16="http://schemas.microsoft.com/office/drawing/2014/main" id="{858CD234-254A-D673-54DA-8D79821CC8F2}"/>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151745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line Elements…"/>
          <p:cNvSpPr txBox="1">
            <a:spLocks noGrp="1"/>
          </p:cNvSpPr>
          <p:nvPr>
            <p:ph type="title"/>
          </p:nvPr>
        </p:nvSpPr>
        <p:spPr>
          <a:prstGeom prst="rect">
            <a:avLst/>
          </a:prstGeom>
        </p:spPr>
        <p:txBody>
          <a:bodyPr/>
          <a:lstStyle/>
          <a:p>
            <a:pPr>
              <a:defRPr sz="2400" b="0"/>
            </a:pPr>
            <a:r>
              <a:t>Inline Elements</a:t>
            </a:r>
          </a:p>
          <a:p>
            <a:pPr>
              <a:spcBef>
                <a:spcPts val="844"/>
              </a:spcBef>
            </a:pPr>
            <a:r>
              <a:t>Superscript and Subscript</a:t>
            </a:r>
          </a:p>
        </p:txBody>
      </p:sp>
      <p:sp>
        <p:nvSpPr>
          <p:cNvPr id="203" name="&lt;sup&gt; &lt;/sup&gt;…"/>
          <p:cNvSpPr txBox="1">
            <a:spLocks noGrp="1"/>
          </p:cNvSpPr>
          <p:nvPr>
            <p:ph idx="1"/>
          </p:nvPr>
        </p:nvSpPr>
        <p:spPr>
          <a:xfrm>
            <a:off x="838200" y="1873045"/>
            <a:ext cx="10515600" cy="4097440"/>
          </a:xfrm>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&lt;sup&gt; &lt;/sup&gt;</a:t>
            </a:r>
          </a:p>
          <a:p>
            <a:pPr marL="0" indent="0" algn="ctr">
              <a:spcBef>
                <a:spcPts val="844"/>
              </a:spcBef>
              <a:buNone/>
              <a:defRPr sz="3000" b="1">
                <a:solidFill>
                  <a:schemeClr val="accent1"/>
                </a:solidFill>
                <a:latin typeface="Courier"/>
                <a:ea typeface="Courier"/>
                <a:cs typeface="Courier"/>
                <a:sym typeface="Courier"/>
              </a:defRPr>
            </a:pPr>
            <a:r>
              <a:rPr dirty="0"/>
              <a:t>&lt;sub&gt; &lt;/sub&gt;</a:t>
            </a:r>
          </a:p>
          <a:p>
            <a:pPr marL="0" indent="0">
              <a:spcBef>
                <a:spcPts val="2109"/>
              </a:spcBef>
              <a:buNone/>
              <a:defRPr sz="3000"/>
            </a:pPr>
            <a:r>
              <a:rPr dirty="0"/>
              <a:t>Causes the selected text to display in a smaller size and slightly above (</a:t>
            </a:r>
            <a:r>
              <a:rPr b="1" dirty="0">
                <a:solidFill>
                  <a:schemeClr val="accent4">
                    <a:lumMod val="75000"/>
                  </a:schemeClr>
                </a:solidFill>
                <a:latin typeface="Consolas" panose="020B0609020204030204" pitchFamily="49" charset="0"/>
                <a:sym typeface="Courier"/>
              </a:rPr>
              <a:t>sup</a:t>
            </a:r>
            <a:r>
              <a:rPr dirty="0"/>
              <a:t>) or below (</a:t>
            </a:r>
            <a:r>
              <a:rPr b="1" dirty="0">
                <a:solidFill>
                  <a:schemeClr val="accent4">
                    <a:lumMod val="75000"/>
                  </a:schemeClr>
                </a:solidFill>
                <a:latin typeface="Consolas" panose="020B0609020204030204" pitchFamily="49" charset="0"/>
                <a:sym typeface="Courier"/>
              </a:rPr>
              <a:t>sub</a:t>
            </a:r>
            <a:r>
              <a:rPr dirty="0"/>
              <a:t>) the baseline.</a:t>
            </a:r>
          </a:p>
        </p:txBody>
      </p:sp>
      <p:pic>
        <p:nvPicPr>
          <p:cNvPr id="204" name="lwd5_0512-green.png" descr="lwd5_0512-green.png"/>
          <p:cNvPicPr>
            <a:picLocks noChangeAspect="1"/>
          </p:cNvPicPr>
          <p:nvPr/>
        </p:nvPicPr>
        <p:blipFill>
          <a:blip r:embed="rId2"/>
          <a:stretch>
            <a:fillRect/>
          </a:stretch>
        </p:blipFill>
        <p:spPr>
          <a:xfrm>
            <a:off x="1524000" y="5202977"/>
            <a:ext cx="9144000" cy="1655023"/>
          </a:xfrm>
          <a:prstGeom prst="rect">
            <a:avLst/>
          </a:prstGeom>
          <a:ln w="12700">
            <a:miter lim="400000"/>
          </a:ln>
        </p:spPr>
      </p:pic>
      <p:pic>
        <p:nvPicPr>
          <p:cNvPr id="3" name="Picture 2">
            <a:extLst>
              <a:ext uri="{FF2B5EF4-FFF2-40B4-BE49-F238E27FC236}">
                <a16:creationId xmlns:a16="http://schemas.microsoft.com/office/drawing/2014/main" id="{89251C65-6EE0-46CA-83B2-CB3010982E56}"/>
              </a:ext>
            </a:extLst>
          </p:cNvPr>
          <p:cNvPicPr>
            <a:picLocks noChangeAspect="1"/>
          </p:cNvPicPr>
          <p:nvPr/>
        </p:nvPicPr>
        <p:blipFill>
          <a:blip r:embed="rId3"/>
          <a:stretch>
            <a:fillRect/>
          </a:stretch>
        </p:blipFill>
        <p:spPr>
          <a:xfrm>
            <a:off x="3135085" y="3997965"/>
            <a:ext cx="7385957" cy="1373788"/>
          </a:xfrm>
          <a:prstGeom prst="rect">
            <a:avLst/>
          </a:prstGeom>
        </p:spPr>
      </p:pic>
      <p:sp>
        <p:nvSpPr>
          <p:cNvPr id="7" name="TextBox 6">
            <a:extLst>
              <a:ext uri="{FF2B5EF4-FFF2-40B4-BE49-F238E27FC236}">
                <a16:creationId xmlns:a16="http://schemas.microsoft.com/office/drawing/2014/main" id="{1A9B7CB7-508F-460F-BABA-2502C35F61F7}"/>
              </a:ext>
            </a:extLst>
          </p:cNvPr>
          <p:cNvSpPr txBox="1"/>
          <p:nvPr/>
        </p:nvSpPr>
        <p:spPr>
          <a:xfrm>
            <a:off x="8733109" y="5912373"/>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3564996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7F6A88-6218-4B6A-AB3F-0E3631D994A9}"/>
              </a:ext>
            </a:extLst>
          </p:cNvPr>
          <p:cNvPicPr>
            <a:picLocks noChangeAspect="1"/>
          </p:cNvPicPr>
          <p:nvPr/>
        </p:nvPicPr>
        <p:blipFill>
          <a:blip r:embed="rId2"/>
          <a:stretch>
            <a:fillRect/>
          </a:stretch>
        </p:blipFill>
        <p:spPr>
          <a:xfrm>
            <a:off x="1480149" y="5947236"/>
            <a:ext cx="8989498" cy="675206"/>
          </a:xfrm>
          <a:prstGeom prst="rect">
            <a:avLst/>
          </a:prstGeom>
        </p:spPr>
      </p:pic>
      <p:sp>
        <p:nvSpPr>
          <p:cNvPr id="206" name="Inline Elements…"/>
          <p:cNvSpPr txBox="1">
            <a:spLocks noGrp="1"/>
          </p:cNvSpPr>
          <p:nvPr>
            <p:ph type="title"/>
          </p:nvPr>
        </p:nvSpPr>
        <p:spPr>
          <a:prstGeom prst="rect">
            <a:avLst/>
          </a:prstGeom>
        </p:spPr>
        <p:txBody>
          <a:bodyPr/>
          <a:lstStyle/>
          <a:p>
            <a:pPr>
              <a:defRPr sz="2400" b="0"/>
            </a:pPr>
            <a:r>
              <a:t>Inline Elements</a:t>
            </a:r>
          </a:p>
          <a:p>
            <a:pPr>
              <a:spcBef>
                <a:spcPts val="844"/>
              </a:spcBef>
            </a:pPr>
            <a:r>
              <a:t>Citations</a:t>
            </a:r>
          </a:p>
        </p:txBody>
      </p:sp>
      <p:sp>
        <p:nvSpPr>
          <p:cNvPr id="207" name="&lt;cite&gt; &lt;/cite&gt;…"/>
          <p:cNvSpPr txBox="1">
            <a:spLocks noGrp="1"/>
          </p:cNvSpPr>
          <p:nvPr>
            <p:ph idx="1"/>
          </p:nvPr>
        </p:nvSpPr>
        <p:spPr>
          <a:prstGeom prst="rect">
            <a:avLst/>
          </a:prstGeom>
        </p:spPr>
        <p:txBody>
          <a:bodyPr anchor="t"/>
          <a:lstStyle/>
          <a:p>
            <a:pPr marL="0" indent="0" algn="ctr">
              <a:buNone/>
              <a:defRPr sz="3000" b="1">
                <a:solidFill>
                  <a:schemeClr val="accent1"/>
                </a:solidFill>
                <a:latin typeface="Courier"/>
                <a:ea typeface="Courier"/>
                <a:cs typeface="Courier"/>
                <a:sym typeface="Courier"/>
              </a:defRPr>
            </a:pPr>
            <a:r>
              <a:rPr dirty="0"/>
              <a:t>&lt;cite&gt; &lt;/cite&gt;</a:t>
            </a:r>
          </a:p>
          <a:p>
            <a:pPr marL="0" indent="0" algn="ctr">
              <a:spcBef>
                <a:spcPts val="2109"/>
              </a:spcBef>
              <a:buNone/>
              <a:defRPr sz="3000"/>
            </a:pPr>
            <a:r>
              <a:rPr dirty="0"/>
              <a:t>Identifies a reference to another document.</a:t>
            </a:r>
          </a:p>
        </p:txBody>
      </p:sp>
      <p:pic>
        <p:nvPicPr>
          <p:cNvPr id="3" name="Picture 2">
            <a:extLst>
              <a:ext uri="{FF2B5EF4-FFF2-40B4-BE49-F238E27FC236}">
                <a16:creationId xmlns:a16="http://schemas.microsoft.com/office/drawing/2014/main" id="{A8E2AE33-26AC-400E-8C2F-8E72DFC8D745}"/>
              </a:ext>
            </a:extLst>
          </p:cNvPr>
          <p:cNvPicPr>
            <a:picLocks noChangeAspect="1"/>
          </p:cNvPicPr>
          <p:nvPr/>
        </p:nvPicPr>
        <p:blipFill>
          <a:blip r:embed="rId3"/>
          <a:stretch>
            <a:fillRect/>
          </a:stretch>
        </p:blipFill>
        <p:spPr>
          <a:xfrm>
            <a:off x="1333500" y="3429000"/>
            <a:ext cx="9525000" cy="2152650"/>
          </a:xfrm>
          <a:prstGeom prst="rect">
            <a:avLst/>
          </a:prstGeom>
        </p:spPr>
      </p:pic>
      <p:sp>
        <p:nvSpPr>
          <p:cNvPr id="7" name="TextBox 6">
            <a:extLst>
              <a:ext uri="{FF2B5EF4-FFF2-40B4-BE49-F238E27FC236}">
                <a16:creationId xmlns:a16="http://schemas.microsoft.com/office/drawing/2014/main" id="{12DC9BC9-6AFB-4441-B3F6-BD83FAB98E08}"/>
              </a:ext>
            </a:extLst>
          </p:cNvPr>
          <p:cNvSpPr txBox="1"/>
          <p:nvPr/>
        </p:nvSpPr>
        <p:spPr>
          <a:xfrm>
            <a:off x="8819373" y="5598716"/>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2" name="TextBox 1">
            <a:extLst>
              <a:ext uri="{FF2B5EF4-FFF2-40B4-BE49-F238E27FC236}">
                <a16:creationId xmlns:a16="http://schemas.microsoft.com/office/drawing/2014/main" id="{F7DE17D0-463C-6D05-01DE-22D407E60D66}"/>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327843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Inline Elements…"/>
          <p:cNvSpPr txBox="1">
            <a:spLocks noGrp="1"/>
          </p:cNvSpPr>
          <p:nvPr>
            <p:ph type="title"/>
          </p:nvPr>
        </p:nvSpPr>
        <p:spPr>
          <a:prstGeom prst="rect">
            <a:avLst/>
          </a:prstGeom>
        </p:spPr>
        <p:txBody>
          <a:bodyPr/>
          <a:lstStyle/>
          <a:p>
            <a:pPr>
              <a:defRPr sz="2400" b="0"/>
            </a:pPr>
            <a:r>
              <a:t>Inline Elements</a:t>
            </a:r>
          </a:p>
          <a:p>
            <a:pPr>
              <a:spcBef>
                <a:spcPts val="844"/>
              </a:spcBef>
            </a:pPr>
            <a:r>
              <a:t>Defining Terms</a:t>
            </a:r>
          </a:p>
        </p:txBody>
      </p:sp>
      <p:sp>
        <p:nvSpPr>
          <p:cNvPr id="210" name="&lt;dfn&gt; &lt;/dfn&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a:t>
            </a:r>
            <a:r>
              <a:rPr dirty="0" err="1"/>
              <a:t>dfn</a:t>
            </a:r>
            <a:r>
              <a:rPr dirty="0"/>
              <a:t>&gt; &lt;/</a:t>
            </a:r>
            <a:r>
              <a:rPr dirty="0" err="1"/>
              <a:t>dfn</a:t>
            </a:r>
            <a:r>
              <a:rPr dirty="0"/>
              <a:t>&gt;</a:t>
            </a:r>
          </a:p>
          <a:p>
            <a:pPr marL="0" indent="0">
              <a:spcBef>
                <a:spcPts val="2109"/>
              </a:spcBef>
              <a:buNone/>
              <a:defRPr sz="3000"/>
            </a:pPr>
            <a:r>
              <a:rPr dirty="0"/>
              <a:t>Identifies the first and defining instance of a word in a document. There is </a:t>
            </a:r>
            <a:r>
              <a:rPr sz="3000" b="1" dirty="0">
                <a:solidFill>
                  <a:srgbClr val="A31AA6"/>
                </a:solidFill>
              </a:rPr>
              <a:t>no default rendering</a:t>
            </a:r>
            <a:r>
              <a:rPr dirty="0">
                <a:solidFill>
                  <a:schemeClr val="accent1"/>
                </a:solidFill>
              </a:rPr>
              <a:t>, </a:t>
            </a:r>
            <a:r>
              <a:rPr dirty="0"/>
              <a:t>so you need to format them using style sheets.</a:t>
            </a:r>
          </a:p>
        </p:txBody>
      </p:sp>
      <p:pic>
        <p:nvPicPr>
          <p:cNvPr id="3" name="Picture 2">
            <a:extLst>
              <a:ext uri="{FF2B5EF4-FFF2-40B4-BE49-F238E27FC236}">
                <a16:creationId xmlns:a16="http://schemas.microsoft.com/office/drawing/2014/main" id="{1A5F7E6B-344A-43B0-841E-0392DC2DB1F3}"/>
              </a:ext>
            </a:extLst>
          </p:cNvPr>
          <p:cNvPicPr>
            <a:picLocks noChangeAspect="1"/>
          </p:cNvPicPr>
          <p:nvPr/>
        </p:nvPicPr>
        <p:blipFill>
          <a:blip r:embed="rId2"/>
          <a:stretch>
            <a:fillRect/>
          </a:stretch>
        </p:blipFill>
        <p:spPr>
          <a:xfrm>
            <a:off x="742950" y="4208689"/>
            <a:ext cx="10706100" cy="1771650"/>
          </a:xfrm>
          <a:prstGeom prst="rect">
            <a:avLst/>
          </a:prstGeom>
        </p:spPr>
      </p:pic>
      <p:sp>
        <p:nvSpPr>
          <p:cNvPr id="2" name="TextBox 1">
            <a:extLst>
              <a:ext uri="{FF2B5EF4-FFF2-40B4-BE49-F238E27FC236}">
                <a16:creationId xmlns:a16="http://schemas.microsoft.com/office/drawing/2014/main" id="{48F15C2E-BF3F-96F2-657E-94F264927A10}"/>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240744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Inline Elements…"/>
          <p:cNvSpPr txBox="1">
            <a:spLocks noGrp="1"/>
          </p:cNvSpPr>
          <p:nvPr>
            <p:ph type="title"/>
          </p:nvPr>
        </p:nvSpPr>
        <p:spPr>
          <a:prstGeom prst="rect">
            <a:avLst/>
          </a:prstGeom>
        </p:spPr>
        <p:txBody>
          <a:bodyPr/>
          <a:lstStyle/>
          <a:p>
            <a:pPr>
              <a:defRPr sz="2400" b="0"/>
            </a:pPr>
            <a:r>
              <a:t>Inline Elements</a:t>
            </a:r>
          </a:p>
          <a:p>
            <a:pPr>
              <a:spcBef>
                <a:spcPts val="844"/>
              </a:spcBef>
            </a:pPr>
            <a:r>
              <a:t>Code-Related Elements</a:t>
            </a:r>
          </a:p>
        </p:txBody>
      </p:sp>
      <p:sp>
        <p:nvSpPr>
          <p:cNvPr id="213" name="&lt;code&gt; &lt;/code&gt;  Code in the flow of text…"/>
          <p:cNvSpPr txBox="1">
            <a:spLocks noGrp="1"/>
          </p:cNvSpPr>
          <p:nvPr>
            <p:ph idx="1"/>
          </p:nvPr>
        </p:nvSpPr>
        <p:spPr>
          <a:prstGeom prst="rect">
            <a:avLst/>
          </a:prstGeom>
        </p:spPr>
        <p:txBody>
          <a:bodyPr/>
          <a:lstStyle/>
          <a:p>
            <a:pPr marL="0" indent="0">
              <a:buNone/>
              <a:defRPr sz="3000" b="1">
                <a:solidFill>
                  <a:schemeClr val="accent1"/>
                </a:solidFill>
                <a:latin typeface="Courier"/>
                <a:ea typeface="Courier"/>
                <a:cs typeface="Courier"/>
                <a:sym typeface="Courier"/>
              </a:defRPr>
            </a:pPr>
            <a:r>
              <a:rPr dirty="0"/>
              <a:t>&lt;code&gt; &lt;/code&gt;  </a:t>
            </a:r>
            <a:r>
              <a:rPr b="0" dirty="0">
                <a:solidFill>
                  <a:srgbClr val="53585F"/>
                </a:solidFill>
                <a:latin typeface="+mn-lt"/>
                <a:ea typeface="+mn-ea"/>
                <a:cs typeface="+mn-cs"/>
                <a:sym typeface="Helvetica Light"/>
              </a:rPr>
              <a:t>Code in the flow of text</a:t>
            </a:r>
          </a:p>
          <a:p>
            <a:pPr marL="0" indent="0">
              <a:buNone/>
              <a:defRPr sz="3000" b="1">
                <a:solidFill>
                  <a:schemeClr val="accent1"/>
                </a:solidFill>
                <a:latin typeface="Courier"/>
                <a:ea typeface="Courier"/>
                <a:cs typeface="Courier"/>
                <a:sym typeface="Courier"/>
              </a:defRPr>
            </a:pPr>
            <a:r>
              <a:rPr dirty="0"/>
              <a:t>&lt;var&gt; &lt;/var&gt;    </a:t>
            </a:r>
            <a:r>
              <a:rPr b="0" dirty="0">
                <a:solidFill>
                  <a:srgbClr val="53585F"/>
                </a:solidFill>
                <a:latin typeface="+mn-lt"/>
                <a:ea typeface="+mn-ea"/>
                <a:cs typeface="+mn-cs"/>
                <a:sym typeface="Helvetica Light"/>
              </a:rPr>
              <a:t>Variables</a:t>
            </a:r>
          </a:p>
          <a:p>
            <a:pPr marL="0" indent="0">
              <a:buNone/>
              <a:defRPr sz="3000" b="1">
                <a:solidFill>
                  <a:schemeClr val="accent1"/>
                </a:solidFill>
                <a:latin typeface="Courier"/>
                <a:ea typeface="Courier"/>
                <a:cs typeface="Courier"/>
                <a:sym typeface="Courier"/>
              </a:defRPr>
            </a:pPr>
            <a:r>
              <a:rPr dirty="0"/>
              <a:t>&lt;</a:t>
            </a:r>
            <a:r>
              <a:rPr dirty="0" err="1"/>
              <a:t>samp</a:t>
            </a:r>
            <a:r>
              <a:rPr dirty="0"/>
              <a:t>&gt; &lt;/</a:t>
            </a:r>
            <a:r>
              <a:rPr dirty="0" err="1"/>
              <a:t>samp</a:t>
            </a:r>
            <a:r>
              <a:rPr dirty="0"/>
              <a:t>&gt;  </a:t>
            </a:r>
            <a:r>
              <a:rPr b="0" dirty="0">
                <a:solidFill>
                  <a:srgbClr val="53585F"/>
                </a:solidFill>
                <a:latin typeface="+mn-lt"/>
                <a:ea typeface="+mn-ea"/>
                <a:cs typeface="+mn-cs"/>
                <a:sym typeface="Helvetica Light"/>
              </a:rPr>
              <a:t>Program sample</a:t>
            </a:r>
            <a:endParaRPr b="0" dirty="0">
              <a:solidFill>
                <a:srgbClr val="53585F"/>
              </a:solidFill>
              <a:latin typeface="+mj-lt"/>
              <a:ea typeface="+mj-ea"/>
              <a:cs typeface="+mj-cs"/>
              <a:sym typeface="Helvetica"/>
            </a:endParaRPr>
          </a:p>
          <a:p>
            <a:pPr marL="0" indent="0">
              <a:buNone/>
              <a:defRPr sz="3000" b="1">
                <a:solidFill>
                  <a:schemeClr val="accent1"/>
                </a:solidFill>
                <a:latin typeface="Courier"/>
                <a:ea typeface="Courier"/>
                <a:cs typeface="Courier"/>
                <a:sym typeface="Courier"/>
              </a:defRPr>
            </a:pPr>
            <a:r>
              <a:rPr dirty="0"/>
              <a:t>&lt;</a:t>
            </a:r>
            <a:r>
              <a:rPr dirty="0" err="1"/>
              <a:t>kbd</a:t>
            </a:r>
            <a:r>
              <a:rPr dirty="0"/>
              <a:t>&gt; &lt;/</a:t>
            </a:r>
            <a:r>
              <a:rPr dirty="0" err="1"/>
              <a:t>kbd</a:t>
            </a:r>
            <a:r>
              <a:rPr dirty="0"/>
              <a:t>&gt;    </a:t>
            </a:r>
            <a:r>
              <a:rPr b="0" dirty="0">
                <a:solidFill>
                  <a:srgbClr val="53585F"/>
                </a:solidFill>
                <a:latin typeface="+mn-lt"/>
                <a:ea typeface="+mn-ea"/>
                <a:cs typeface="+mn-cs"/>
                <a:sym typeface="Helvetica Light"/>
              </a:rPr>
              <a:t>User-entered keyboard strokes</a:t>
            </a:r>
            <a:endParaRPr b="0" dirty="0">
              <a:solidFill>
                <a:srgbClr val="53585F"/>
              </a:solidFill>
              <a:latin typeface="+mj-lt"/>
              <a:ea typeface="+mj-ea"/>
              <a:cs typeface="+mj-cs"/>
              <a:sym typeface="Helvetica"/>
            </a:endParaRPr>
          </a:p>
        </p:txBody>
      </p:sp>
    </p:spTree>
    <p:extLst>
      <p:ext uri="{BB962C8B-B14F-4D97-AF65-F5344CB8AC3E}">
        <p14:creationId xmlns:p14="http://schemas.microsoft.com/office/powerpoint/2010/main" val="185224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Inline Elements…"/>
          <p:cNvSpPr txBox="1">
            <a:spLocks noGrp="1"/>
          </p:cNvSpPr>
          <p:nvPr>
            <p:ph type="title"/>
          </p:nvPr>
        </p:nvSpPr>
        <p:spPr>
          <a:prstGeom prst="rect">
            <a:avLst/>
          </a:prstGeom>
        </p:spPr>
        <p:txBody>
          <a:bodyPr>
            <a:normAutofit fontScale="90000"/>
          </a:bodyPr>
          <a:lstStyle/>
          <a:p>
            <a:pPr>
              <a:defRPr sz="2400" b="0"/>
            </a:pPr>
            <a:r>
              <a:t>Inline Elements</a:t>
            </a:r>
          </a:p>
          <a:p>
            <a:pPr>
              <a:spcBef>
                <a:spcPts val="844"/>
              </a:spcBef>
            </a:pPr>
            <a:r>
              <a:t>New Semantic Definitions for </a:t>
            </a:r>
            <a:br/>
            <a:r>
              <a:t>Old Presentational Inline Elements</a:t>
            </a:r>
          </a:p>
        </p:txBody>
      </p:sp>
      <p:sp>
        <p:nvSpPr>
          <p:cNvPr id="2" name="Content Placeholder 1">
            <a:extLst>
              <a:ext uri="{FF2B5EF4-FFF2-40B4-BE49-F238E27FC236}">
                <a16:creationId xmlns:a16="http://schemas.microsoft.com/office/drawing/2014/main" id="{F58D2D15-965D-4C5A-85F4-96280FF16F5C}"/>
              </a:ext>
            </a:extLst>
          </p:cNvPr>
          <p:cNvSpPr>
            <a:spLocks noGrp="1"/>
          </p:cNvSpPr>
          <p:nvPr>
            <p:ph idx="1"/>
          </p:nvPr>
        </p:nvSpPr>
        <p:spPr/>
        <p:txBody>
          <a:bodyPr>
            <a:normAutofit lnSpcReduction="10000"/>
          </a:bodyPr>
          <a:lstStyle/>
          <a:p>
            <a:pPr marL="0" indent="0">
              <a:lnSpc>
                <a:spcPct val="100000"/>
              </a:lnSpc>
              <a:buNone/>
            </a:pPr>
            <a:r>
              <a:rPr lang="en-US" sz="3000" b="1" dirty="0">
                <a:solidFill>
                  <a:schemeClr val="accent1"/>
                </a:solidFill>
                <a:latin typeface="Courier"/>
              </a:rPr>
              <a:t>&lt;b&gt; &lt;/b&gt;  </a:t>
            </a:r>
            <a:r>
              <a:rPr lang="en-US" dirty="0"/>
              <a:t>Phrases that need to stand out without added 				emphasis or importance (bold)</a:t>
            </a:r>
          </a:p>
          <a:p>
            <a:pPr marL="0" indent="0">
              <a:lnSpc>
                <a:spcPct val="100000"/>
              </a:lnSpc>
              <a:buNone/>
            </a:pPr>
            <a:r>
              <a:rPr lang="en-US" sz="3000" b="1" dirty="0">
                <a:solidFill>
                  <a:schemeClr val="accent1"/>
                </a:solidFill>
                <a:latin typeface="Courier"/>
              </a:rPr>
              <a:t>&lt;</a:t>
            </a:r>
            <a:r>
              <a:rPr lang="en-US" sz="3000" b="1" dirty="0" err="1">
                <a:solidFill>
                  <a:schemeClr val="accent1"/>
                </a:solidFill>
                <a:latin typeface="Courier"/>
              </a:rPr>
              <a:t>i</a:t>
            </a:r>
            <a:r>
              <a:rPr lang="en-US" sz="3000" b="1" dirty="0">
                <a:solidFill>
                  <a:schemeClr val="accent1"/>
                </a:solidFill>
                <a:latin typeface="Courier"/>
              </a:rPr>
              <a:t>&gt; &lt;/</a:t>
            </a:r>
            <a:r>
              <a:rPr lang="en-US" sz="3000" b="1" dirty="0" err="1">
                <a:solidFill>
                  <a:schemeClr val="accent1"/>
                </a:solidFill>
                <a:latin typeface="Courier"/>
              </a:rPr>
              <a:t>i</a:t>
            </a:r>
            <a:r>
              <a:rPr lang="en-US" sz="3000" b="1" dirty="0">
                <a:solidFill>
                  <a:schemeClr val="accent1"/>
                </a:solidFill>
                <a:latin typeface="Courier"/>
              </a:rPr>
              <a:t>&gt;  </a:t>
            </a:r>
            <a:r>
              <a:rPr lang="en-US" dirty="0"/>
              <a:t>Phrases in a different voice or mood than the 				surrounding text (italic)</a:t>
            </a:r>
          </a:p>
          <a:p>
            <a:pPr marL="0" indent="0">
              <a:lnSpc>
                <a:spcPct val="100000"/>
              </a:lnSpc>
              <a:buNone/>
            </a:pPr>
            <a:r>
              <a:rPr lang="en-US" sz="3000" b="1" dirty="0">
                <a:solidFill>
                  <a:schemeClr val="accent1"/>
                </a:solidFill>
                <a:latin typeface="Courier"/>
              </a:rPr>
              <a:t>&lt;s&gt; &lt;/s&gt;  </a:t>
            </a:r>
            <a:r>
              <a:rPr lang="en-US" dirty="0"/>
              <a:t>Text that is incorrect (strike-through)</a:t>
            </a:r>
          </a:p>
          <a:p>
            <a:pPr marL="0" indent="0">
              <a:lnSpc>
                <a:spcPct val="100000"/>
              </a:lnSpc>
              <a:buNone/>
            </a:pPr>
            <a:r>
              <a:rPr lang="en-US" sz="3000" b="1" dirty="0">
                <a:solidFill>
                  <a:schemeClr val="accent1"/>
                </a:solidFill>
                <a:latin typeface="Courier"/>
              </a:rPr>
              <a:t>&lt;u&gt; &lt;/u&gt;  </a:t>
            </a:r>
            <a:r>
              <a:rPr lang="en-US" dirty="0"/>
              <a:t>Underlined text, when underlining has semantic 				purpose</a:t>
            </a:r>
          </a:p>
          <a:p>
            <a:pPr marL="0" indent="0">
              <a:lnSpc>
                <a:spcPct val="100000"/>
              </a:lnSpc>
              <a:buNone/>
            </a:pPr>
            <a:r>
              <a:rPr lang="en-US" sz="3000" b="1" dirty="0">
                <a:solidFill>
                  <a:schemeClr val="accent1"/>
                </a:solidFill>
                <a:latin typeface="Courier"/>
              </a:rPr>
              <a:t>&lt;small&gt; &lt;/small&gt; </a:t>
            </a:r>
            <a:r>
              <a:rPr lang="en-US" dirty="0"/>
              <a:t>Addendum or side note (smaller text 				size)</a:t>
            </a:r>
          </a:p>
          <a:p>
            <a:pPr marL="0" indent="0">
              <a:lnSpc>
                <a:spcPct val="100000"/>
              </a:lnSpc>
              <a:buNone/>
            </a:pPr>
            <a:endParaRPr lang="en-US" dirty="0"/>
          </a:p>
        </p:txBody>
      </p:sp>
    </p:spTree>
    <p:extLst>
      <p:ext uri="{BB962C8B-B14F-4D97-AF65-F5344CB8AC3E}">
        <p14:creationId xmlns:p14="http://schemas.microsoft.com/office/powerpoint/2010/main" val="320042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0DD7-3D0B-48D6-93F7-169B9096FE14}"/>
              </a:ext>
            </a:extLst>
          </p:cNvPr>
          <p:cNvSpPr>
            <a:spLocks noGrp="1"/>
          </p:cNvSpPr>
          <p:nvPr>
            <p:ph type="title"/>
          </p:nvPr>
        </p:nvSpPr>
        <p:spPr/>
        <p:txBody>
          <a:bodyPr/>
          <a:lstStyle/>
          <a:p>
            <a:r>
              <a:rPr lang="en-US" dirty="0"/>
              <a:t>Today’s outline</a:t>
            </a:r>
          </a:p>
        </p:txBody>
      </p:sp>
      <p:sp>
        <p:nvSpPr>
          <p:cNvPr id="3" name="Content Placeholder 2">
            <a:extLst>
              <a:ext uri="{FF2B5EF4-FFF2-40B4-BE49-F238E27FC236}">
                <a16:creationId xmlns:a16="http://schemas.microsoft.com/office/drawing/2014/main" id="{63E7D18C-39D9-4510-818A-856569776EA7}"/>
              </a:ext>
            </a:extLst>
          </p:cNvPr>
          <p:cNvSpPr>
            <a:spLocks noGrp="1"/>
          </p:cNvSpPr>
          <p:nvPr>
            <p:ph idx="1"/>
          </p:nvPr>
        </p:nvSpPr>
        <p:spPr>
          <a:xfrm>
            <a:off x="4354520" y="1825624"/>
            <a:ext cx="6776445" cy="5032375"/>
          </a:xfrm>
        </p:spPr>
        <p:txBody>
          <a:bodyPr>
            <a:normAutofit/>
          </a:bodyPr>
          <a:lstStyle/>
          <a:p>
            <a:r>
              <a:rPr lang="en-US" dirty="0"/>
              <a:t>Review from last time</a:t>
            </a:r>
          </a:p>
          <a:p>
            <a:r>
              <a:rPr lang="en-US" dirty="0"/>
              <a:t>HTML for structure</a:t>
            </a:r>
          </a:p>
          <a:p>
            <a:pPr lvl="1"/>
            <a:r>
              <a:rPr lang="en-US" dirty="0"/>
              <a:t>Marking up text</a:t>
            </a:r>
          </a:p>
          <a:p>
            <a:pPr lvl="1"/>
            <a:endParaRPr lang="en-US" dirty="0"/>
          </a:p>
          <a:p>
            <a:pPr lvl="1"/>
            <a:r>
              <a:rPr lang="en-US" dirty="0"/>
              <a:t>Adding links</a:t>
            </a:r>
          </a:p>
          <a:p>
            <a:pPr lvl="1"/>
            <a:r>
              <a:rPr lang="en-US" dirty="0"/>
              <a:t>Adding images</a:t>
            </a:r>
          </a:p>
          <a:p>
            <a:pPr lvl="1"/>
            <a:r>
              <a:rPr lang="en-US" dirty="0"/>
              <a:t>Table markups</a:t>
            </a:r>
          </a:p>
          <a:p>
            <a:pPr lvl="1"/>
            <a:endParaRPr lang="en-US" dirty="0"/>
          </a:p>
          <a:p>
            <a:r>
              <a:rPr lang="en-US" dirty="0"/>
              <a:t>Midterm project explanation</a:t>
            </a:r>
          </a:p>
          <a:p>
            <a:r>
              <a:rPr lang="en-US" dirty="0"/>
              <a:t>In class activity</a:t>
            </a:r>
          </a:p>
          <a:p>
            <a:pPr marL="0" indent="0">
              <a:buNone/>
            </a:pPr>
            <a:r>
              <a:rPr lang="en-US" dirty="0"/>
              <a:t>	</a:t>
            </a:r>
          </a:p>
          <a:p>
            <a:pPr lvl="1"/>
            <a:endParaRPr lang="en-US" dirty="0"/>
          </a:p>
        </p:txBody>
      </p:sp>
      <p:sp>
        <p:nvSpPr>
          <p:cNvPr id="4" name="Slide Number Placeholder 3">
            <a:extLst>
              <a:ext uri="{FF2B5EF4-FFF2-40B4-BE49-F238E27FC236}">
                <a16:creationId xmlns:a16="http://schemas.microsoft.com/office/drawing/2014/main" id="{2C2581D7-4C1A-4EE2-8A44-28E94D14BEBB}"/>
              </a:ext>
            </a:extLst>
          </p:cNvPr>
          <p:cNvSpPr>
            <a:spLocks noGrp="1"/>
          </p:cNvSpPr>
          <p:nvPr>
            <p:ph type="sldNum" sz="quarter" idx="12"/>
          </p:nvPr>
        </p:nvSpPr>
        <p:spPr/>
        <p:txBody>
          <a:bodyPr/>
          <a:lstStyle/>
          <a:p>
            <a:fld id="{5D5576CE-73EB-EC46-BE68-51DD6BBCD28D}" type="slidenum">
              <a:rPr lang="en-JP" smtClean="0"/>
              <a:pPr/>
              <a:t>4</a:t>
            </a:fld>
            <a:endParaRPr lang="en-JP" dirty="0"/>
          </a:p>
        </p:txBody>
      </p:sp>
      <p:grpSp>
        <p:nvGrpSpPr>
          <p:cNvPr id="10" name="Group 9">
            <a:extLst>
              <a:ext uri="{FF2B5EF4-FFF2-40B4-BE49-F238E27FC236}">
                <a16:creationId xmlns:a16="http://schemas.microsoft.com/office/drawing/2014/main" id="{4AC2090F-C4DF-439B-A214-45F320A35366}"/>
              </a:ext>
            </a:extLst>
          </p:cNvPr>
          <p:cNvGrpSpPr/>
          <p:nvPr/>
        </p:nvGrpSpPr>
        <p:grpSpPr>
          <a:xfrm>
            <a:off x="4319922" y="3192617"/>
            <a:ext cx="3968990" cy="369332"/>
            <a:chOff x="1117051" y="2653862"/>
            <a:chExt cx="3375866" cy="369332"/>
          </a:xfrm>
        </p:grpSpPr>
        <p:cxnSp>
          <p:nvCxnSpPr>
            <p:cNvPr id="6" name="Straight Connector 5">
              <a:extLst>
                <a:ext uri="{FF2B5EF4-FFF2-40B4-BE49-F238E27FC236}">
                  <a16:creationId xmlns:a16="http://schemas.microsoft.com/office/drawing/2014/main" id="{A07FD8FF-1B3E-4D90-8423-8DFBF7CC47B5}"/>
                </a:ext>
              </a:extLst>
            </p:cNvPr>
            <p:cNvCxnSpPr/>
            <p:nvPr/>
          </p:nvCxnSpPr>
          <p:spPr>
            <a:xfrm>
              <a:off x="1117051" y="2886538"/>
              <a:ext cx="3375866" cy="0"/>
            </a:xfrm>
            <a:prstGeom prst="line">
              <a:avLst/>
            </a:prstGeom>
            <a:ln w="28575">
              <a:solidFill>
                <a:srgbClr val="A31AA6"/>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DBB697-AD36-4A17-89F3-3EEB8C990695}"/>
                </a:ext>
              </a:extLst>
            </p:cNvPr>
            <p:cNvSpPr txBox="1"/>
            <p:nvPr/>
          </p:nvSpPr>
          <p:spPr>
            <a:xfrm>
              <a:off x="1955315" y="2653862"/>
              <a:ext cx="1465983" cy="369332"/>
            </a:xfrm>
            <a:prstGeom prst="rect">
              <a:avLst/>
            </a:prstGeom>
            <a:solidFill>
              <a:schemeClr val="bg1"/>
            </a:solidFill>
          </p:spPr>
          <p:txBody>
            <a:bodyPr wrap="none" rtlCol="0">
              <a:spAutoFit/>
            </a:bodyPr>
            <a:lstStyle/>
            <a:p>
              <a:pPr algn="ctr"/>
              <a:r>
                <a:rPr lang="en-US" dirty="0"/>
                <a:t>Break 10 mins</a:t>
              </a:r>
            </a:p>
          </p:txBody>
        </p:sp>
      </p:grpSp>
      <p:grpSp>
        <p:nvGrpSpPr>
          <p:cNvPr id="11" name="Group 10">
            <a:extLst>
              <a:ext uri="{FF2B5EF4-FFF2-40B4-BE49-F238E27FC236}">
                <a16:creationId xmlns:a16="http://schemas.microsoft.com/office/drawing/2014/main" id="{E2BD7BE7-FAAE-4557-9470-72F3A0EA8565}"/>
              </a:ext>
            </a:extLst>
          </p:cNvPr>
          <p:cNvGrpSpPr/>
          <p:nvPr/>
        </p:nvGrpSpPr>
        <p:grpSpPr>
          <a:xfrm>
            <a:off x="4319922" y="4840296"/>
            <a:ext cx="3968990" cy="369332"/>
            <a:chOff x="1117051" y="4280011"/>
            <a:chExt cx="3375866" cy="369332"/>
          </a:xfrm>
        </p:grpSpPr>
        <p:cxnSp>
          <p:nvCxnSpPr>
            <p:cNvPr id="7" name="Straight Connector 6">
              <a:extLst>
                <a:ext uri="{FF2B5EF4-FFF2-40B4-BE49-F238E27FC236}">
                  <a16:creationId xmlns:a16="http://schemas.microsoft.com/office/drawing/2014/main" id="{9CBC002D-8649-488A-9EDB-82D7693B9280}"/>
                </a:ext>
              </a:extLst>
            </p:cNvPr>
            <p:cNvCxnSpPr/>
            <p:nvPr/>
          </p:nvCxnSpPr>
          <p:spPr>
            <a:xfrm>
              <a:off x="1117051" y="4507745"/>
              <a:ext cx="3375866" cy="0"/>
            </a:xfrm>
            <a:prstGeom prst="line">
              <a:avLst/>
            </a:prstGeom>
            <a:ln w="28575">
              <a:solidFill>
                <a:srgbClr val="A31AA6"/>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2D2682D-E0E2-435E-A97E-104175FDE107}"/>
                </a:ext>
              </a:extLst>
            </p:cNvPr>
            <p:cNvSpPr txBox="1"/>
            <p:nvPr/>
          </p:nvSpPr>
          <p:spPr>
            <a:xfrm>
              <a:off x="2007163" y="4280011"/>
              <a:ext cx="1411445" cy="369332"/>
            </a:xfrm>
            <a:prstGeom prst="rect">
              <a:avLst/>
            </a:prstGeom>
            <a:solidFill>
              <a:schemeClr val="bg1"/>
            </a:solidFill>
          </p:spPr>
          <p:txBody>
            <a:bodyPr wrap="none" rtlCol="0">
              <a:spAutoFit/>
            </a:bodyPr>
            <a:lstStyle/>
            <a:p>
              <a:pPr algn="ctr"/>
              <a:r>
                <a:rPr lang="en-US" dirty="0"/>
                <a:t>Break 10 mins</a:t>
              </a:r>
            </a:p>
          </p:txBody>
        </p:sp>
      </p:grpSp>
    </p:spTree>
    <p:extLst>
      <p:ext uri="{BB962C8B-B14F-4D97-AF65-F5344CB8AC3E}">
        <p14:creationId xmlns:p14="http://schemas.microsoft.com/office/powerpoint/2010/main" val="2649681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nline Elements…"/>
          <p:cNvSpPr txBox="1">
            <a:spLocks noGrp="1"/>
          </p:cNvSpPr>
          <p:nvPr>
            <p:ph type="title"/>
          </p:nvPr>
        </p:nvSpPr>
        <p:spPr>
          <a:prstGeom prst="rect">
            <a:avLst/>
          </a:prstGeom>
        </p:spPr>
        <p:txBody>
          <a:bodyPr/>
          <a:lstStyle/>
          <a:p>
            <a:pPr>
              <a:defRPr sz="2400" b="0"/>
            </a:pPr>
            <a:r>
              <a:t>Inline Elements</a:t>
            </a:r>
          </a:p>
          <a:p>
            <a:pPr>
              <a:spcBef>
                <a:spcPts val="844"/>
              </a:spcBef>
            </a:pPr>
            <a:r>
              <a:t>Highlighted Text</a:t>
            </a:r>
          </a:p>
        </p:txBody>
      </p:sp>
      <p:sp>
        <p:nvSpPr>
          <p:cNvPr id="219" name="&lt;mark&gt; &lt;/mark&gt;…"/>
          <p:cNvSpPr txBox="1">
            <a:spLocks noGrp="1"/>
          </p:cNvSpPr>
          <p:nvPr>
            <p:ph idx="1"/>
          </p:nvPr>
        </p:nvSpPr>
        <p:spPr>
          <a:prstGeom prst="rect">
            <a:avLst/>
          </a:prstGeom>
        </p:spPr>
        <p:txBody>
          <a:bodyPr anchor="t">
            <a:normAutofit/>
          </a:bodyPr>
          <a:lstStyle/>
          <a:p>
            <a:pPr marL="0" indent="0" algn="ctr" defTabSz="381998">
              <a:spcBef>
                <a:spcPts val="2742"/>
              </a:spcBef>
              <a:buNone/>
              <a:defRPr sz="2790" b="1">
                <a:solidFill>
                  <a:schemeClr val="accent1"/>
                </a:solidFill>
                <a:latin typeface="Courier"/>
                <a:ea typeface="Courier"/>
                <a:cs typeface="Courier"/>
                <a:sym typeface="Courier"/>
              </a:defRPr>
            </a:pPr>
            <a:r>
              <a:rPr dirty="0"/>
              <a:t>&lt;mark&gt; &lt;/mark&gt;</a:t>
            </a:r>
          </a:p>
          <a:p>
            <a:pPr marL="0" indent="0" defTabSz="381998">
              <a:spcBef>
                <a:spcPts val="1898"/>
              </a:spcBef>
              <a:buNone/>
              <a:defRPr sz="2790"/>
            </a:pPr>
            <a:r>
              <a:rPr dirty="0"/>
              <a:t>For phrases that may be particularly relevant to the reader (for example, when displaying search results):</a:t>
            </a:r>
          </a:p>
        </p:txBody>
      </p:sp>
      <p:pic>
        <p:nvPicPr>
          <p:cNvPr id="220" name="lwd5_0513-green.png" descr="lwd5_0513-green.png"/>
          <p:cNvPicPr>
            <a:picLocks noChangeAspect="1"/>
          </p:cNvPicPr>
          <p:nvPr/>
        </p:nvPicPr>
        <p:blipFill>
          <a:blip r:embed="rId2"/>
          <a:stretch>
            <a:fillRect/>
          </a:stretch>
        </p:blipFill>
        <p:spPr>
          <a:xfrm>
            <a:off x="1524000" y="5013305"/>
            <a:ext cx="9144000" cy="2085329"/>
          </a:xfrm>
          <a:prstGeom prst="rect">
            <a:avLst/>
          </a:prstGeom>
          <a:ln w="12700">
            <a:miter lim="400000"/>
          </a:ln>
        </p:spPr>
      </p:pic>
      <p:pic>
        <p:nvPicPr>
          <p:cNvPr id="3" name="Picture 2">
            <a:extLst>
              <a:ext uri="{FF2B5EF4-FFF2-40B4-BE49-F238E27FC236}">
                <a16:creationId xmlns:a16="http://schemas.microsoft.com/office/drawing/2014/main" id="{77FCAA3E-2C83-42D0-8C51-A77DFC5E47D3}"/>
              </a:ext>
            </a:extLst>
          </p:cNvPr>
          <p:cNvPicPr>
            <a:picLocks noChangeAspect="1"/>
          </p:cNvPicPr>
          <p:nvPr/>
        </p:nvPicPr>
        <p:blipFill>
          <a:blip r:embed="rId3"/>
          <a:stretch>
            <a:fillRect/>
          </a:stretch>
        </p:blipFill>
        <p:spPr>
          <a:xfrm>
            <a:off x="2064203" y="3391978"/>
            <a:ext cx="8063593" cy="1621327"/>
          </a:xfrm>
          <a:prstGeom prst="rect">
            <a:avLst/>
          </a:prstGeom>
        </p:spPr>
      </p:pic>
      <p:sp>
        <p:nvSpPr>
          <p:cNvPr id="7" name="TextBox 6">
            <a:extLst>
              <a:ext uri="{FF2B5EF4-FFF2-40B4-BE49-F238E27FC236}">
                <a16:creationId xmlns:a16="http://schemas.microsoft.com/office/drawing/2014/main" id="{FCD48A91-120C-4E63-9ACE-D5D4E0517CA9}"/>
              </a:ext>
            </a:extLst>
          </p:cNvPr>
          <p:cNvSpPr txBox="1"/>
          <p:nvPr/>
        </p:nvSpPr>
        <p:spPr>
          <a:xfrm>
            <a:off x="8515395" y="5148242"/>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2" name="TextBox 1">
            <a:extLst>
              <a:ext uri="{FF2B5EF4-FFF2-40B4-BE49-F238E27FC236}">
                <a16:creationId xmlns:a16="http://schemas.microsoft.com/office/drawing/2014/main" id="{9031BFAA-CEFD-9312-87DF-E86454D72350}"/>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2589644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BACD3-04C6-412B-8AE4-193796D2BD59}"/>
              </a:ext>
            </a:extLst>
          </p:cNvPr>
          <p:cNvPicPr>
            <a:picLocks noChangeAspect="1"/>
          </p:cNvPicPr>
          <p:nvPr/>
        </p:nvPicPr>
        <p:blipFill>
          <a:blip r:embed="rId2"/>
          <a:stretch>
            <a:fillRect/>
          </a:stretch>
        </p:blipFill>
        <p:spPr>
          <a:xfrm>
            <a:off x="466725" y="3505200"/>
            <a:ext cx="11258550" cy="1771650"/>
          </a:xfrm>
          <a:prstGeom prst="rect">
            <a:avLst/>
          </a:prstGeom>
        </p:spPr>
      </p:pic>
      <p:sp>
        <p:nvSpPr>
          <p:cNvPr id="222" name="Inline Elements…"/>
          <p:cNvSpPr txBox="1">
            <a:spLocks noGrp="1"/>
          </p:cNvSpPr>
          <p:nvPr>
            <p:ph type="title"/>
          </p:nvPr>
        </p:nvSpPr>
        <p:spPr>
          <a:prstGeom prst="rect">
            <a:avLst/>
          </a:prstGeom>
        </p:spPr>
        <p:txBody>
          <a:bodyPr/>
          <a:lstStyle/>
          <a:p>
            <a:pPr>
              <a:defRPr sz="2400" b="0"/>
            </a:pPr>
            <a:r>
              <a:t>Inline Elements</a:t>
            </a:r>
          </a:p>
          <a:p>
            <a:pPr>
              <a:spcBef>
                <a:spcPts val="844"/>
              </a:spcBef>
            </a:pPr>
            <a:r>
              <a:t>Dates and Times</a:t>
            </a:r>
          </a:p>
        </p:txBody>
      </p:sp>
      <p:sp>
        <p:nvSpPr>
          <p:cNvPr id="223" name="&lt;time&gt; &lt;/time&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&lt;time&gt; &lt;/time&gt;</a:t>
            </a:r>
          </a:p>
          <a:p>
            <a:pPr marL="0" indent="0">
              <a:spcBef>
                <a:spcPts val="2109"/>
              </a:spcBef>
              <a:buNone/>
              <a:defRPr sz="3000"/>
            </a:pPr>
            <a:r>
              <a:rPr dirty="0"/>
              <a:t>Provides </a:t>
            </a:r>
            <a:r>
              <a:rPr sz="3000" b="1" dirty="0">
                <a:solidFill>
                  <a:srgbClr val="A31AA6"/>
                </a:solidFill>
              </a:rPr>
              <a:t>machine-readable</a:t>
            </a:r>
            <a:r>
              <a:rPr dirty="0"/>
              <a:t> equivalents for dates and times. </a:t>
            </a:r>
            <a:br>
              <a:rPr dirty="0"/>
            </a:br>
            <a:r>
              <a:rPr dirty="0"/>
              <a:t>The </a:t>
            </a:r>
            <a:r>
              <a:rPr b="1" dirty="0">
                <a:solidFill>
                  <a:schemeClr val="accent4">
                    <a:lumMod val="75000"/>
                  </a:schemeClr>
                </a:solidFill>
                <a:latin typeface="Consolas" panose="020B0609020204030204" pitchFamily="49" charset="0"/>
                <a:sym typeface="Courier"/>
              </a:rPr>
              <a:t>datetime</a:t>
            </a:r>
            <a:r>
              <a:rPr dirty="0"/>
              <a:t> attribute specifies the date/time information in a standardized time format:</a:t>
            </a:r>
          </a:p>
        </p:txBody>
      </p:sp>
      <p:pic>
        <p:nvPicPr>
          <p:cNvPr id="224" name="lwd5_0514-timesyntax.png" descr="lwd5_0514-timesyntax.png"/>
          <p:cNvPicPr>
            <a:picLocks noChangeAspect="1"/>
          </p:cNvPicPr>
          <p:nvPr/>
        </p:nvPicPr>
        <p:blipFill>
          <a:blip r:embed="rId3"/>
          <a:stretch>
            <a:fillRect/>
          </a:stretch>
        </p:blipFill>
        <p:spPr>
          <a:xfrm>
            <a:off x="3488531" y="4714875"/>
            <a:ext cx="5214938" cy="2143125"/>
          </a:xfrm>
          <a:prstGeom prst="rect">
            <a:avLst/>
          </a:prstGeom>
          <a:ln w="12700">
            <a:miter lim="400000"/>
          </a:ln>
        </p:spPr>
      </p:pic>
      <p:sp>
        <p:nvSpPr>
          <p:cNvPr id="2" name="TextBox 1">
            <a:extLst>
              <a:ext uri="{FF2B5EF4-FFF2-40B4-BE49-F238E27FC236}">
                <a16:creationId xmlns:a16="http://schemas.microsoft.com/office/drawing/2014/main" id="{3A4EBC15-BBD8-C70B-19FC-3BA7DF34DC1B}"/>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3583076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Inline Elements…"/>
          <p:cNvSpPr txBox="1">
            <a:spLocks noGrp="1"/>
          </p:cNvSpPr>
          <p:nvPr>
            <p:ph type="title"/>
          </p:nvPr>
        </p:nvSpPr>
        <p:spPr>
          <a:prstGeom prst="rect">
            <a:avLst/>
          </a:prstGeom>
        </p:spPr>
        <p:txBody>
          <a:bodyPr/>
          <a:lstStyle/>
          <a:p>
            <a:pPr>
              <a:defRPr sz="2400" b="0"/>
            </a:pPr>
            <a:r>
              <a:t>Inline Elements</a:t>
            </a:r>
          </a:p>
          <a:p>
            <a:pPr>
              <a:spcBef>
                <a:spcPts val="844"/>
              </a:spcBef>
            </a:pPr>
            <a:r>
              <a:t>Machine-Readable Information</a:t>
            </a:r>
          </a:p>
        </p:txBody>
      </p:sp>
      <p:sp>
        <p:nvSpPr>
          <p:cNvPr id="227" name="&lt;data&gt; &lt;/data&gt;…"/>
          <p:cNvSpPr txBox="1">
            <a:spLocks noGrp="1"/>
          </p:cNvSpPr>
          <p:nvPr>
            <p:ph idx="1"/>
          </p:nvPr>
        </p:nvSpPr>
        <p:spPr>
          <a:prstGeom prst="rect">
            <a:avLst/>
          </a:prstGeom>
        </p:spPr>
        <p:txBody>
          <a:bodyPr>
            <a:normAutofit/>
          </a:bodyPr>
          <a:lstStyle/>
          <a:p>
            <a:pPr marL="0" indent="0" algn="ctr" defTabSz="402536">
              <a:spcBef>
                <a:spcPts val="2883"/>
              </a:spcBef>
              <a:buNone/>
              <a:defRPr sz="2940" b="1">
                <a:solidFill>
                  <a:schemeClr val="accent1"/>
                </a:solidFill>
                <a:latin typeface="Courier"/>
                <a:ea typeface="Courier"/>
                <a:cs typeface="Courier"/>
                <a:sym typeface="Courier"/>
              </a:defRPr>
            </a:pPr>
            <a:r>
              <a:rPr dirty="0"/>
              <a:t>&lt;data&gt; &lt;/data&gt;</a:t>
            </a:r>
          </a:p>
          <a:p>
            <a:pPr marL="0" indent="0" defTabSz="402536">
              <a:spcBef>
                <a:spcPts val="2039"/>
              </a:spcBef>
              <a:buNone/>
              <a:defRPr sz="2940"/>
            </a:pPr>
            <a:r>
              <a:rPr dirty="0"/>
              <a:t>Helps computers </a:t>
            </a:r>
            <a:r>
              <a:rPr sz="3000" b="1" dirty="0">
                <a:solidFill>
                  <a:srgbClr val="A31AA6"/>
                </a:solidFill>
              </a:rPr>
              <a:t>make</a:t>
            </a:r>
            <a:r>
              <a:rPr dirty="0"/>
              <a:t> </a:t>
            </a:r>
            <a:r>
              <a:rPr sz="3000" b="1" dirty="0">
                <a:solidFill>
                  <a:srgbClr val="A31AA6"/>
                </a:solidFill>
              </a:rPr>
              <a:t>sense</a:t>
            </a:r>
            <a:r>
              <a:rPr dirty="0"/>
              <a:t> of content. </a:t>
            </a:r>
          </a:p>
          <a:p>
            <a:pPr marL="0" indent="0" defTabSz="402536">
              <a:spcBef>
                <a:spcPts val="2039"/>
              </a:spcBef>
              <a:buNone/>
              <a:defRPr sz="2940"/>
            </a:pPr>
            <a:r>
              <a:rPr dirty="0"/>
              <a:t>The </a:t>
            </a:r>
            <a:r>
              <a:rPr b="1" dirty="0">
                <a:solidFill>
                  <a:schemeClr val="accent4">
                    <a:lumMod val="75000"/>
                  </a:schemeClr>
                </a:solidFill>
                <a:latin typeface="Consolas" panose="020B0609020204030204" pitchFamily="49" charset="0"/>
                <a:sym typeface="Courier"/>
              </a:rPr>
              <a:t>value</a:t>
            </a:r>
            <a:r>
              <a:rPr dirty="0"/>
              <a:t> attribute provides the machine-readable information.</a:t>
            </a:r>
          </a:p>
        </p:txBody>
      </p:sp>
      <p:pic>
        <p:nvPicPr>
          <p:cNvPr id="3" name="Picture 2">
            <a:extLst>
              <a:ext uri="{FF2B5EF4-FFF2-40B4-BE49-F238E27FC236}">
                <a16:creationId xmlns:a16="http://schemas.microsoft.com/office/drawing/2014/main" id="{522F8F01-B247-4252-A0ED-036E10F9F86D}"/>
              </a:ext>
            </a:extLst>
          </p:cNvPr>
          <p:cNvPicPr>
            <a:picLocks noChangeAspect="1"/>
          </p:cNvPicPr>
          <p:nvPr/>
        </p:nvPicPr>
        <p:blipFill>
          <a:blip r:embed="rId2"/>
          <a:stretch>
            <a:fillRect/>
          </a:stretch>
        </p:blipFill>
        <p:spPr>
          <a:xfrm>
            <a:off x="466725" y="4314825"/>
            <a:ext cx="11258550" cy="1771650"/>
          </a:xfrm>
          <a:prstGeom prst="rect">
            <a:avLst/>
          </a:prstGeom>
        </p:spPr>
      </p:pic>
      <p:sp>
        <p:nvSpPr>
          <p:cNvPr id="2" name="TextBox 1">
            <a:extLst>
              <a:ext uri="{FF2B5EF4-FFF2-40B4-BE49-F238E27FC236}">
                <a16:creationId xmlns:a16="http://schemas.microsoft.com/office/drawing/2014/main" id="{B5EC122D-4CF2-7DE4-F85C-643E94ADF119}"/>
              </a:ext>
            </a:extLst>
          </p:cNvPr>
          <p:cNvSpPr txBox="1"/>
          <p:nvPr/>
        </p:nvSpPr>
        <p:spPr>
          <a:xfrm>
            <a:off x="288122" y="61917"/>
            <a:ext cx="2640135" cy="612219"/>
          </a:xfrm>
          <a:prstGeom prst="flowChartPunchedTape">
            <a:avLst/>
          </a:prstGeom>
          <a:solidFill>
            <a:srgbClr val="CCFFFF">
              <a:alpha val="50196"/>
            </a:srgbClr>
          </a:solidFill>
          <a:ln w="57150">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Skip explanation</a:t>
            </a:r>
          </a:p>
        </p:txBody>
      </p:sp>
    </p:spTree>
    <p:extLst>
      <p:ext uri="{BB962C8B-B14F-4D97-AF65-F5344CB8AC3E}">
        <p14:creationId xmlns:p14="http://schemas.microsoft.com/office/powerpoint/2010/main" val="2916639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Inline Elements…"/>
          <p:cNvSpPr txBox="1">
            <a:spLocks noGrp="1"/>
          </p:cNvSpPr>
          <p:nvPr>
            <p:ph type="title"/>
          </p:nvPr>
        </p:nvSpPr>
        <p:spPr>
          <a:prstGeom prst="rect">
            <a:avLst/>
          </a:prstGeom>
        </p:spPr>
        <p:txBody>
          <a:bodyPr/>
          <a:lstStyle/>
          <a:p>
            <a:pPr>
              <a:defRPr sz="2400" b="0"/>
            </a:pPr>
            <a:r>
              <a:t>Inline Elements</a:t>
            </a:r>
          </a:p>
          <a:p>
            <a:pPr>
              <a:spcBef>
                <a:spcPts val="844"/>
              </a:spcBef>
            </a:pPr>
            <a:r>
              <a:t>Inserted and Deleted Content</a:t>
            </a:r>
          </a:p>
        </p:txBody>
      </p:sp>
      <p:sp>
        <p:nvSpPr>
          <p:cNvPr id="230" name="&lt;ins&gt; &lt;/ins&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&lt;ins&gt; &lt;/ins&gt;</a:t>
            </a:r>
          </a:p>
          <a:p>
            <a:pPr marL="0" indent="0" algn="ctr">
              <a:spcBef>
                <a:spcPts val="844"/>
              </a:spcBef>
              <a:buNone/>
              <a:defRPr sz="3000" b="1">
                <a:solidFill>
                  <a:schemeClr val="accent1"/>
                </a:solidFill>
                <a:latin typeface="Courier"/>
                <a:ea typeface="Courier"/>
                <a:cs typeface="Courier"/>
                <a:sym typeface="Courier"/>
              </a:defRPr>
            </a:pPr>
            <a:r>
              <a:rPr dirty="0"/>
              <a:t>&lt;del&gt; &lt;/del&gt;</a:t>
            </a:r>
          </a:p>
          <a:p>
            <a:pPr marL="0" indent="0">
              <a:spcBef>
                <a:spcPts val="2109"/>
              </a:spcBef>
              <a:buNone/>
              <a:defRPr sz="3000"/>
            </a:pPr>
            <a:r>
              <a:rPr dirty="0"/>
              <a:t>Markup for edits indicating parts of a document that have been inserted or deleted:</a:t>
            </a:r>
          </a:p>
        </p:txBody>
      </p:sp>
      <p:pic>
        <p:nvPicPr>
          <p:cNvPr id="3" name="Picture 2">
            <a:extLst>
              <a:ext uri="{FF2B5EF4-FFF2-40B4-BE49-F238E27FC236}">
                <a16:creationId xmlns:a16="http://schemas.microsoft.com/office/drawing/2014/main" id="{2FB14C04-D527-42D6-BA29-8EBEE3C7DA07}"/>
              </a:ext>
            </a:extLst>
          </p:cNvPr>
          <p:cNvPicPr>
            <a:picLocks noChangeAspect="1"/>
          </p:cNvPicPr>
          <p:nvPr/>
        </p:nvPicPr>
        <p:blipFill>
          <a:blip r:embed="rId2"/>
          <a:stretch>
            <a:fillRect/>
          </a:stretch>
        </p:blipFill>
        <p:spPr>
          <a:xfrm>
            <a:off x="838200" y="4427084"/>
            <a:ext cx="11258550" cy="1771650"/>
          </a:xfrm>
          <a:prstGeom prst="rect">
            <a:avLst/>
          </a:prstGeom>
        </p:spPr>
      </p:pic>
    </p:spTree>
    <p:extLst>
      <p:ext uri="{BB962C8B-B14F-4D97-AF65-F5344CB8AC3E}">
        <p14:creationId xmlns:p14="http://schemas.microsoft.com/office/powerpoint/2010/main" val="2968710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Generic Elements"/>
          <p:cNvSpPr txBox="1">
            <a:spLocks noGrp="1"/>
          </p:cNvSpPr>
          <p:nvPr>
            <p:ph type="title"/>
          </p:nvPr>
        </p:nvSpPr>
        <p:spPr>
          <a:prstGeom prst="rect">
            <a:avLst/>
          </a:prstGeom>
        </p:spPr>
        <p:txBody>
          <a:bodyPr/>
          <a:lstStyle/>
          <a:p>
            <a:r>
              <a:t>Generic Elements</a:t>
            </a:r>
          </a:p>
        </p:txBody>
      </p:sp>
      <p:sp>
        <p:nvSpPr>
          <p:cNvPr id="233" name="&lt;div&gt; &lt;/div&gt;…"/>
          <p:cNvSpPr txBox="1">
            <a:spLocks noGrp="1"/>
          </p:cNvSpPr>
          <p:nvPr>
            <p:ph idx="1"/>
          </p:nvPr>
        </p:nvSpPr>
        <p:spPr>
          <a:prstGeom prst="rect">
            <a:avLst/>
          </a:prstGeom>
        </p:spPr>
        <p:txBody>
          <a:bodyPr anchor="t">
            <a:normAutofit lnSpcReduction="10000"/>
          </a:bodyPr>
          <a:lstStyle/>
          <a:p>
            <a:pPr marL="0" indent="0" algn="ctr">
              <a:buNone/>
              <a:defRPr sz="3000" b="1">
                <a:solidFill>
                  <a:schemeClr val="accent1"/>
                </a:solidFill>
                <a:latin typeface="Courier"/>
                <a:ea typeface="Courier"/>
                <a:cs typeface="Courier"/>
                <a:sym typeface="Courier"/>
              </a:defRPr>
            </a:pPr>
            <a:r>
              <a:rPr dirty="0"/>
              <a:t>&lt;div&gt; &lt;/div&gt;</a:t>
            </a:r>
          </a:p>
          <a:p>
            <a:pPr marL="0" indent="0" algn="ctr">
              <a:spcBef>
                <a:spcPts val="0"/>
              </a:spcBef>
              <a:buNone/>
              <a:defRPr sz="3000"/>
            </a:pPr>
            <a:r>
              <a:rPr dirty="0"/>
              <a:t>Indicates </a:t>
            </a:r>
            <a:r>
              <a:rPr dirty="0">
                <a:solidFill>
                  <a:schemeClr val="accent1"/>
                </a:solidFill>
              </a:rPr>
              <a:t>division</a:t>
            </a:r>
            <a:r>
              <a:rPr dirty="0"/>
              <a:t> of content (generally block-level)</a:t>
            </a:r>
          </a:p>
          <a:p>
            <a:pPr marL="0" indent="0" algn="ctr">
              <a:spcBef>
                <a:spcPts val="2109"/>
              </a:spcBef>
              <a:buNone/>
              <a:defRPr sz="3000" b="1">
                <a:solidFill>
                  <a:schemeClr val="accent1"/>
                </a:solidFill>
                <a:latin typeface="Courier"/>
                <a:ea typeface="Courier"/>
                <a:cs typeface="Courier"/>
                <a:sym typeface="Courier"/>
              </a:defRPr>
            </a:pPr>
            <a:r>
              <a:rPr dirty="0"/>
              <a:t>&lt;span&gt; &lt;/span&gt;</a:t>
            </a:r>
          </a:p>
          <a:p>
            <a:pPr marL="0" indent="0" algn="ctr">
              <a:spcBef>
                <a:spcPts val="0"/>
              </a:spcBef>
              <a:buNone/>
              <a:defRPr sz="3000"/>
            </a:pPr>
            <a:r>
              <a:rPr dirty="0"/>
              <a:t>Indicates a word or phrase </a:t>
            </a:r>
          </a:p>
          <a:p>
            <a:pPr>
              <a:spcBef>
                <a:spcPts val="4219"/>
              </a:spcBef>
              <a:defRPr sz="3000"/>
            </a:pPr>
            <a:r>
              <a:rPr dirty="0"/>
              <a:t>Generic elements are given </a:t>
            </a:r>
            <a:r>
              <a:rPr sz="3000" b="1" dirty="0">
                <a:solidFill>
                  <a:srgbClr val="A31AA6"/>
                </a:solidFill>
              </a:rPr>
              <a:t>semantic</a:t>
            </a:r>
            <a:r>
              <a:rPr dirty="0"/>
              <a:t> </a:t>
            </a:r>
            <a:r>
              <a:rPr sz="3000" b="1" dirty="0">
                <a:solidFill>
                  <a:srgbClr val="A31AA6"/>
                </a:solidFill>
              </a:rPr>
              <a:t>meaning</a:t>
            </a:r>
            <a:r>
              <a:rPr dirty="0"/>
              <a:t> with the </a:t>
            </a:r>
            <a:r>
              <a:rPr b="1" dirty="0">
                <a:solidFill>
                  <a:schemeClr val="accent4">
                    <a:lumMod val="75000"/>
                  </a:schemeClr>
                </a:solidFill>
                <a:latin typeface="Consolas" panose="020B0609020204030204" pitchFamily="49" charset="0"/>
                <a:sym typeface="Courier"/>
              </a:rPr>
              <a:t>id</a:t>
            </a:r>
            <a:r>
              <a:rPr dirty="0"/>
              <a:t> and </a:t>
            </a:r>
            <a:r>
              <a:rPr b="1" dirty="0">
                <a:solidFill>
                  <a:schemeClr val="accent4">
                    <a:lumMod val="75000"/>
                  </a:schemeClr>
                </a:solidFill>
                <a:latin typeface="Consolas" panose="020B0609020204030204" pitchFamily="49" charset="0"/>
                <a:sym typeface="Courier"/>
              </a:rPr>
              <a:t>class</a:t>
            </a:r>
            <a:r>
              <a:rPr dirty="0"/>
              <a:t> attributes. </a:t>
            </a:r>
          </a:p>
          <a:p>
            <a:pPr>
              <a:spcBef>
                <a:spcPts val="2109"/>
              </a:spcBef>
              <a:defRPr sz="3000"/>
            </a:pPr>
            <a:r>
              <a:rPr dirty="0"/>
              <a:t>They are useful for creating </a:t>
            </a:r>
            <a:r>
              <a:rPr sz="3000" b="1" dirty="0">
                <a:solidFill>
                  <a:srgbClr val="A31AA6"/>
                </a:solidFill>
              </a:rPr>
              <a:t>“hooks” </a:t>
            </a:r>
            <a:r>
              <a:rPr dirty="0"/>
              <a:t>for scripts and style rules.</a:t>
            </a:r>
          </a:p>
        </p:txBody>
      </p:sp>
      <p:sp>
        <p:nvSpPr>
          <p:cNvPr id="2" name="TextBox 1">
            <a:extLst>
              <a:ext uri="{FF2B5EF4-FFF2-40B4-BE49-F238E27FC236}">
                <a16:creationId xmlns:a16="http://schemas.microsoft.com/office/drawing/2014/main" id="{FFCFEAB4-8C40-FC41-9678-66BB957471AE}"/>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4" name="Picture 3">
            <a:extLst>
              <a:ext uri="{FF2B5EF4-FFF2-40B4-BE49-F238E27FC236}">
                <a16:creationId xmlns:a16="http://schemas.microsoft.com/office/drawing/2014/main" id="{3E241778-FDE1-9E4B-8ADA-6DAE21591A15}"/>
              </a:ext>
            </a:extLst>
          </p:cNvPr>
          <p:cNvPicPr>
            <a:picLocks noChangeAspect="1"/>
          </p:cNvPicPr>
          <p:nvPr/>
        </p:nvPicPr>
        <p:blipFill>
          <a:blip r:embed="rId3"/>
          <a:stretch>
            <a:fillRect/>
          </a:stretch>
        </p:blipFill>
        <p:spPr>
          <a:xfrm>
            <a:off x="9550401" y="0"/>
            <a:ext cx="778933" cy="778933"/>
          </a:xfrm>
          <a:prstGeom prst="rect">
            <a:avLst/>
          </a:prstGeom>
        </p:spPr>
      </p:pic>
    </p:spTree>
    <p:extLst>
      <p:ext uri="{BB962C8B-B14F-4D97-AF65-F5344CB8AC3E}">
        <p14:creationId xmlns:p14="http://schemas.microsoft.com/office/powerpoint/2010/main" val="3985010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Div Example"/>
          <p:cNvSpPr txBox="1">
            <a:spLocks noGrp="1"/>
          </p:cNvSpPr>
          <p:nvPr>
            <p:ph type="title"/>
          </p:nvPr>
        </p:nvSpPr>
        <p:spPr>
          <a:prstGeom prst="rect">
            <a:avLst/>
          </a:prstGeom>
        </p:spPr>
        <p:txBody>
          <a:bodyPr/>
          <a:lstStyle/>
          <a:p>
            <a:r>
              <a:t>Div Example</a:t>
            </a:r>
          </a:p>
        </p:txBody>
      </p:sp>
      <p:sp>
        <p:nvSpPr>
          <p:cNvPr id="236" name="Use the div element to create a logical grouping of content or elements on the page.…"/>
          <p:cNvSpPr txBox="1"/>
          <p:nvPr/>
        </p:nvSpPr>
        <p:spPr>
          <a:xfrm>
            <a:off x="838200" y="1690688"/>
            <a:ext cx="10515600" cy="2349677"/>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t">
            <a:normAutofit/>
          </a:bodyPr>
          <a:lstStyle>
            <a:lvl1pPr indent="0" algn="ctr">
              <a:lnSpc>
                <a:spcPct val="90000"/>
              </a:lnSpc>
              <a:spcBef>
                <a:spcPts val="1000"/>
              </a:spcBef>
              <a:buFont typeface="Arial" panose="020B0604020202020204" pitchFamily="34" charset="0"/>
              <a:buNone/>
              <a:defRPr sz="3000" b="1">
                <a:solidFill>
                  <a:schemeClr val="accent1"/>
                </a:solidFill>
                <a:latin typeface="Courier"/>
                <a:ea typeface="Courier"/>
                <a:cs typeface="Courier"/>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b="0" dirty="0">
                <a:solidFill>
                  <a:schemeClr val="tx1"/>
                </a:solidFill>
                <a:latin typeface="Arial" panose="020B0604020202020204" pitchFamily="34" charset="0"/>
                <a:cs typeface="Arial" panose="020B0604020202020204" pitchFamily="34" charset="0"/>
              </a:rPr>
              <a:t>Use the </a:t>
            </a:r>
            <a:r>
              <a:rPr sz="2800" dirty="0">
                <a:solidFill>
                  <a:schemeClr val="accent4">
                    <a:lumMod val="75000"/>
                  </a:schemeClr>
                </a:solidFill>
                <a:latin typeface="Consolas" panose="020B0609020204030204" pitchFamily="49" charset="0"/>
                <a:ea typeface="+mn-ea"/>
                <a:cs typeface="+mn-cs"/>
                <a:sym typeface="Courier"/>
              </a:rPr>
              <a:t>div</a:t>
            </a:r>
            <a:r>
              <a:rPr b="0" dirty="0">
                <a:solidFill>
                  <a:schemeClr val="tx1"/>
                </a:solidFill>
                <a:latin typeface="Arial" panose="020B0604020202020204" pitchFamily="34" charset="0"/>
                <a:cs typeface="Arial" panose="020B0604020202020204" pitchFamily="34" charset="0"/>
              </a:rPr>
              <a:t> element to create </a:t>
            </a:r>
            <a:r>
              <a:rPr dirty="0">
                <a:solidFill>
                  <a:srgbClr val="A31AA6"/>
                </a:solidFill>
                <a:latin typeface="+mn-lt"/>
                <a:ea typeface="+mn-ea"/>
                <a:cs typeface="+mn-cs"/>
              </a:rPr>
              <a:t>a logical grouping </a:t>
            </a:r>
            <a:r>
              <a:rPr b="0" dirty="0">
                <a:solidFill>
                  <a:schemeClr val="tx1"/>
                </a:solidFill>
                <a:latin typeface="Arial" panose="020B0604020202020204" pitchFamily="34" charset="0"/>
                <a:cs typeface="Arial" panose="020B0604020202020204" pitchFamily="34" charset="0"/>
              </a:rPr>
              <a:t>of content or elements on the page. </a:t>
            </a:r>
          </a:p>
          <a:p>
            <a:pPr algn="l"/>
            <a:r>
              <a:rPr b="0" dirty="0">
                <a:solidFill>
                  <a:schemeClr val="tx1"/>
                </a:solidFill>
                <a:latin typeface="Arial" panose="020B0604020202020204" pitchFamily="34" charset="0"/>
                <a:cs typeface="Arial" panose="020B0604020202020204" pitchFamily="34" charset="0"/>
              </a:rPr>
              <a:t>It indicates that </a:t>
            </a:r>
            <a:r>
              <a:rPr dirty="0">
                <a:solidFill>
                  <a:srgbClr val="A31AA6"/>
                </a:solidFill>
                <a:latin typeface="+mn-lt"/>
                <a:ea typeface="+mn-ea"/>
                <a:cs typeface="+mn-cs"/>
              </a:rPr>
              <a:t>they belong together </a:t>
            </a:r>
            <a:r>
              <a:rPr b="0" dirty="0">
                <a:solidFill>
                  <a:schemeClr val="tx1"/>
                </a:solidFill>
                <a:latin typeface="Arial" panose="020B0604020202020204" pitchFamily="34" charset="0"/>
                <a:cs typeface="Arial" panose="020B0604020202020204" pitchFamily="34" charset="0"/>
              </a:rPr>
              <a:t>in some sort of conceptual unit or should be treated as a unit by CSS or JavaScript.</a:t>
            </a:r>
          </a:p>
        </p:txBody>
      </p:sp>
      <p:pic>
        <p:nvPicPr>
          <p:cNvPr id="3" name="Picture 2">
            <a:extLst>
              <a:ext uri="{FF2B5EF4-FFF2-40B4-BE49-F238E27FC236}">
                <a16:creationId xmlns:a16="http://schemas.microsoft.com/office/drawing/2014/main" id="{2895127F-501B-4AE3-BE61-C2A534B303C1}"/>
              </a:ext>
            </a:extLst>
          </p:cNvPr>
          <p:cNvPicPr>
            <a:picLocks noChangeAspect="1"/>
          </p:cNvPicPr>
          <p:nvPr/>
        </p:nvPicPr>
        <p:blipFill>
          <a:blip r:embed="rId2"/>
          <a:stretch>
            <a:fillRect/>
          </a:stretch>
        </p:blipFill>
        <p:spPr>
          <a:xfrm>
            <a:off x="2214562" y="4078683"/>
            <a:ext cx="7762875" cy="2574490"/>
          </a:xfrm>
          <a:prstGeom prst="rect">
            <a:avLst/>
          </a:prstGeom>
        </p:spPr>
      </p:pic>
    </p:spTree>
    <p:extLst>
      <p:ext uri="{BB962C8B-B14F-4D97-AF65-F5344CB8AC3E}">
        <p14:creationId xmlns:p14="http://schemas.microsoft.com/office/powerpoint/2010/main" val="2499226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pan Example"/>
          <p:cNvSpPr txBox="1">
            <a:spLocks noGrp="1"/>
          </p:cNvSpPr>
          <p:nvPr>
            <p:ph type="title"/>
          </p:nvPr>
        </p:nvSpPr>
        <p:spPr>
          <a:prstGeom prst="rect">
            <a:avLst/>
          </a:prstGeom>
        </p:spPr>
        <p:txBody>
          <a:bodyPr/>
          <a:lstStyle/>
          <a:p>
            <a:r>
              <a:t>Span Example</a:t>
            </a:r>
          </a:p>
        </p:txBody>
      </p:sp>
      <p:sp>
        <p:nvSpPr>
          <p:cNvPr id="240" name="Use the span element for text and other inline elements for which no existing inline element currently exists.…"/>
          <p:cNvSpPr txBox="1"/>
          <p:nvPr/>
        </p:nvSpPr>
        <p:spPr>
          <a:xfrm>
            <a:off x="838200" y="1690687"/>
            <a:ext cx="10400071" cy="1929305"/>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t">
            <a:normAutofit/>
          </a:bodyPr>
          <a:lstStyle>
            <a:defPPr>
              <a:defRPr lang="en-JP"/>
            </a:defPPr>
            <a:lvl1pPr indent="0">
              <a:lnSpc>
                <a:spcPct val="90000"/>
              </a:lnSpc>
              <a:spcBef>
                <a:spcPts val="1000"/>
              </a:spcBef>
              <a:buFont typeface="Arial" panose="020B0604020202020204" pitchFamily="34" charset="0"/>
              <a:buNone/>
              <a:defRPr sz="3000" b="0">
                <a:latin typeface="Arial" panose="020B0604020202020204" pitchFamily="34" charset="0"/>
                <a:ea typeface="Courier"/>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a:t>Use the </a:t>
            </a:r>
            <a:r>
              <a:rPr sz="2800" b="1" dirty="0">
                <a:solidFill>
                  <a:schemeClr val="accent4">
                    <a:lumMod val="75000"/>
                  </a:schemeClr>
                </a:solidFill>
                <a:latin typeface="Consolas" panose="020B0609020204030204" pitchFamily="49" charset="0"/>
                <a:ea typeface="+mn-ea"/>
                <a:cs typeface="+mn-cs"/>
                <a:sym typeface="Courier"/>
              </a:rPr>
              <a:t>span</a:t>
            </a:r>
            <a:r>
              <a:rPr dirty="0"/>
              <a:t> element for text and other inline elements for which no existing inline element currently exists.</a:t>
            </a:r>
          </a:p>
          <a:p>
            <a:r>
              <a:rPr dirty="0"/>
              <a:t>In this example, a </a:t>
            </a:r>
            <a:r>
              <a:rPr dirty="0">
                <a:sym typeface="Courier"/>
              </a:rPr>
              <a:t>span</a:t>
            </a:r>
            <a:r>
              <a:rPr dirty="0"/>
              <a:t> is used to add </a:t>
            </a:r>
            <a:r>
              <a:rPr b="1" dirty="0">
                <a:solidFill>
                  <a:srgbClr val="A31AA6"/>
                </a:solidFill>
                <a:latin typeface="+mn-lt"/>
                <a:ea typeface="+mn-ea"/>
                <a:cs typeface="+mn-cs"/>
              </a:rPr>
              <a:t>semantic</a:t>
            </a:r>
            <a:r>
              <a:rPr dirty="0"/>
              <a:t> </a:t>
            </a:r>
            <a:r>
              <a:rPr b="1" dirty="0">
                <a:solidFill>
                  <a:srgbClr val="A31AA6"/>
                </a:solidFill>
                <a:latin typeface="+mn-lt"/>
                <a:ea typeface="+mn-ea"/>
                <a:cs typeface="+mn-cs"/>
              </a:rPr>
              <a:t>meaning</a:t>
            </a:r>
            <a:r>
              <a:rPr dirty="0"/>
              <a:t> to telephone numbers:</a:t>
            </a:r>
          </a:p>
        </p:txBody>
      </p:sp>
      <p:pic>
        <p:nvPicPr>
          <p:cNvPr id="3" name="Picture 2">
            <a:extLst>
              <a:ext uri="{FF2B5EF4-FFF2-40B4-BE49-F238E27FC236}">
                <a16:creationId xmlns:a16="http://schemas.microsoft.com/office/drawing/2014/main" id="{7289B07E-A34B-4C97-BEFC-91E82F57CC75}"/>
              </a:ext>
            </a:extLst>
          </p:cNvPr>
          <p:cNvPicPr>
            <a:picLocks noChangeAspect="1"/>
          </p:cNvPicPr>
          <p:nvPr/>
        </p:nvPicPr>
        <p:blipFill>
          <a:blip r:embed="rId2"/>
          <a:stretch>
            <a:fillRect/>
          </a:stretch>
        </p:blipFill>
        <p:spPr>
          <a:xfrm>
            <a:off x="2507181" y="3619992"/>
            <a:ext cx="7062107" cy="2522181"/>
          </a:xfrm>
          <a:prstGeom prst="rect">
            <a:avLst/>
          </a:prstGeom>
        </p:spPr>
      </p:pic>
    </p:spTree>
    <p:extLst>
      <p:ext uri="{BB962C8B-B14F-4D97-AF65-F5344CB8AC3E}">
        <p14:creationId xmlns:p14="http://schemas.microsoft.com/office/powerpoint/2010/main" val="4063024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id and class Attributes"/>
          <p:cNvSpPr txBox="1">
            <a:spLocks noGrp="1"/>
          </p:cNvSpPr>
          <p:nvPr>
            <p:ph type="title"/>
          </p:nvPr>
        </p:nvSpPr>
        <p:spPr>
          <a:prstGeom prst="rect">
            <a:avLst/>
          </a:prstGeom>
        </p:spPr>
        <p:txBody>
          <a:bodyPr/>
          <a:lstStyle/>
          <a:p>
            <a:r>
              <a:t>id and class Attributes</a:t>
            </a:r>
          </a:p>
        </p:txBody>
      </p:sp>
      <p:sp>
        <p:nvSpPr>
          <p:cNvPr id="244" name="id…"/>
          <p:cNvSpPr txBox="1">
            <a:spLocks noGrp="1"/>
          </p:cNvSpPr>
          <p:nvPr>
            <p:ph idx="1"/>
          </p:nvPr>
        </p:nvSpPr>
        <p:spPr>
          <a:prstGeom prst="rect">
            <a:avLst/>
          </a:prstGeom>
        </p:spPr>
        <p:txBody>
          <a:bodyPr>
            <a:normAutofit/>
          </a:bodyPr>
          <a:lstStyle/>
          <a:p>
            <a:pPr marL="0" indent="0">
              <a:buNone/>
              <a:defRPr sz="3000" b="1">
                <a:solidFill>
                  <a:schemeClr val="accent1"/>
                </a:solidFill>
                <a:latin typeface="Courier"/>
                <a:ea typeface="Courier"/>
                <a:cs typeface="Courier"/>
                <a:sym typeface="Courier"/>
              </a:defRPr>
            </a:pPr>
            <a:r>
              <a:rPr b="1" dirty="0">
                <a:solidFill>
                  <a:schemeClr val="accent4">
                    <a:lumMod val="75000"/>
                  </a:schemeClr>
                </a:solidFill>
                <a:latin typeface="Consolas" panose="020B0609020204030204" pitchFamily="49" charset="0"/>
              </a:rPr>
              <a:t>id</a:t>
            </a:r>
          </a:p>
          <a:p>
            <a:pPr marL="0" indent="0">
              <a:spcBef>
                <a:spcPts val="0"/>
              </a:spcBef>
              <a:buNone/>
              <a:defRPr sz="3000"/>
            </a:pPr>
            <a:r>
              <a:rPr dirty="0"/>
              <a:t>Assigns a unique identifier to the element.</a:t>
            </a:r>
          </a:p>
          <a:p>
            <a:pPr marL="0" indent="0">
              <a:buNone/>
              <a:defRPr sz="3000" b="1">
                <a:solidFill>
                  <a:schemeClr val="accent1"/>
                </a:solidFill>
                <a:latin typeface="Courier"/>
                <a:ea typeface="Courier"/>
                <a:cs typeface="Courier"/>
                <a:sym typeface="Courier"/>
              </a:defRPr>
            </a:pPr>
            <a:r>
              <a:rPr b="1" dirty="0">
                <a:solidFill>
                  <a:schemeClr val="accent4">
                    <a:lumMod val="75000"/>
                  </a:schemeClr>
                </a:solidFill>
                <a:latin typeface="Consolas" panose="020B0609020204030204" pitchFamily="49" charset="0"/>
              </a:rPr>
              <a:t>class</a:t>
            </a:r>
          </a:p>
          <a:p>
            <a:pPr marL="0" indent="0">
              <a:spcBef>
                <a:spcPts val="0"/>
              </a:spcBef>
              <a:buNone/>
              <a:defRPr sz="3000"/>
            </a:pPr>
            <a:r>
              <a:rPr dirty="0"/>
              <a:t>Classifies elements into a conceptual group.</a:t>
            </a:r>
          </a:p>
          <a:p>
            <a:pPr marL="0" indent="0" algn="ctr">
              <a:spcBef>
                <a:spcPts val="4219"/>
              </a:spcBef>
              <a:buNone/>
              <a:defRPr sz="3000">
                <a:latin typeface="+mj-lt"/>
                <a:ea typeface="+mj-ea"/>
                <a:cs typeface="+mj-cs"/>
                <a:sym typeface="Helvetica"/>
              </a:defRPr>
            </a:pPr>
            <a:r>
              <a:rPr dirty="0">
                <a:solidFill>
                  <a:schemeClr val="accent4">
                    <a:lumMod val="75000"/>
                  </a:schemeClr>
                </a:solidFill>
              </a:rPr>
              <a:t>Use the </a:t>
            </a:r>
            <a:r>
              <a:rPr b="1" dirty="0">
                <a:solidFill>
                  <a:schemeClr val="accent4">
                    <a:lumMod val="75000"/>
                  </a:schemeClr>
                </a:solidFill>
              </a:rPr>
              <a:t>id</a:t>
            </a:r>
            <a:r>
              <a:rPr dirty="0">
                <a:solidFill>
                  <a:schemeClr val="accent4">
                    <a:lumMod val="75000"/>
                  </a:schemeClr>
                </a:solidFill>
              </a:rPr>
              <a:t> attribute to identify. </a:t>
            </a:r>
            <a:br>
              <a:rPr dirty="0">
                <a:solidFill>
                  <a:schemeClr val="accent4">
                    <a:lumMod val="75000"/>
                  </a:schemeClr>
                </a:solidFill>
              </a:rPr>
            </a:br>
            <a:r>
              <a:rPr dirty="0">
                <a:solidFill>
                  <a:schemeClr val="accent4">
                    <a:lumMod val="75000"/>
                  </a:schemeClr>
                </a:solidFill>
              </a:rPr>
              <a:t>Use the </a:t>
            </a:r>
            <a:r>
              <a:rPr b="1" dirty="0">
                <a:solidFill>
                  <a:schemeClr val="accent4">
                    <a:lumMod val="75000"/>
                  </a:schemeClr>
                </a:solidFill>
              </a:rPr>
              <a:t>class</a:t>
            </a:r>
            <a:r>
              <a:rPr dirty="0">
                <a:solidFill>
                  <a:schemeClr val="accent4">
                    <a:lumMod val="75000"/>
                  </a:schemeClr>
                </a:solidFill>
              </a:rPr>
              <a:t> attribute to classify.</a:t>
            </a:r>
          </a:p>
          <a:p>
            <a:pPr marL="0" indent="0">
              <a:spcBef>
                <a:spcPts val="4219"/>
              </a:spcBef>
              <a:buNone/>
              <a:defRPr sz="2700"/>
            </a:pPr>
            <a:r>
              <a:rPr b="1" dirty="0">
                <a:solidFill>
                  <a:srgbClr val="FF0000"/>
                </a:solidFill>
              </a:rPr>
              <a:t>NOTE:</a:t>
            </a:r>
            <a:r>
              <a:rPr dirty="0"/>
              <a:t> </a:t>
            </a:r>
            <a:r>
              <a:rPr b="1" dirty="0">
                <a:solidFill>
                  <a:schemeClr val="accent4">
                    <a:lumMod val="75000"/>
                  </a:schemeClr>
                </a:solidFill>
                <a:latin typeface="Consolas" panose="020B0609020204030204" pitchFamily="49" charset="0"/>
                <a:sym typeface="Helvetica"/>
              </a:rPr>
              <a:t>id</a:t>
            </a:r>
            <a:r>
              <a:rPr dirty="0"/>
              <a:t> and </a:t>
            </a:r>
            <a:r>
              <a:rPr b="1" dirty="0">
                <a:solidFill>
                  <a:schemeClr val="accent4">
                    <a:lumMod val="75000"/>
                  </a:schemeClr>
                </a:solidFill>
                <a:latin typeface="Consolas" panose="020B0609020204030204" pitchFamily="49" charset="0"/>
                <a:sym typeface="Helvetica"/>
              </a:rPr>
              <a:t>class</a:t>
            </a:r>
            <a:r>
              <a:rPr dirty="0"/>
              <a:t> can be used with </a:t>
            </a:r>
            <a:r>
              <a:rPr i="1" dirty="0">
                <a:latin typeface="+mj-lt"/>
                <a:ea typeface="+mj-ea"/>
                <a:cs typeface="+mj-cs"/>
                <a:sym typeface="Helvetica"/>
              </a:rPr>
              <a:t>all</a:t>
            </a:r>
            <a:r>
              <a:rPr dirty="0"/>
              <a:t> HTML elements.</a:t>
            </a:r>
          </a:p>
        </p:txBody>
      </p:sp>
      <p:sp>
        <p:nvSpPr>
          <p:cNvPr id="4" name="TextBox 3">
            <a:extLst>
              <a:ext uri="{FF2B5EF4-FFF2-40B4-BE49-F238E27FC236}">
                <a16:creationId xmlns:a16="http://schemas.microsoft.com/office/drawing/2014/main" id="{9AB129E3-0DB7-ED45-BD8A-B6F17967B6A7}"/>
              </a:ext>
            </a:extLst>
          </p:cNvPr>
          <p:cNvSpPr txBox="1"/>
          <p:nvPr/>
        </p:nvSpPr>
        <p:spPr>
          <a:xfrm>
            <a:off x="10329334" y="197392"/>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98B87B07-AE5E-4045-A0A5-93B15F600B42}"/>
              </a:ext>
            </a:extLst>
          </p:cNvPr>
          <p:cNvPicPr>
            <a:picLocks noChangeAspect="1"/>
          </p:cNvPicPr>
          <p:nvPr/>
        </p:nvPicPr>
        <p:blipFill>
          <a:blip r:embed="rId2"/>
          <a:stretch>
            <a:fillRect/>
          </a:stretch>
        </p:blipFill>
        <p:spPr>
          <a:xfrm>
            <a:off x="9550401" y="16933"/>
            <a:ext cx="778933" cy="778933"/>
          </a:xfrm>
          <a:prstGeom prst="rect">
            <a:avLst/>
          </a:prstGeom>
        </p:spPr>
      </p:pic>
    </p:spTree>
    <p:extLst>
      <p:ext uri="{BB962C8B-B14F-4D97-AF65-F5344CB8AC3E}">
        <p14:creationId xmlns:p14="http://schemas.microsoft.com/office/powerpoint/2010/main" val="203702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EEC45-C860-43C4-8C8E-F3CD756706A1}"/>
              </a:ext>
            </a:extLst>
          </p:cNvPr>
          <p:cNvPicPr>
            <a:picLocks noChangeAspect="1"/>
          </p:cNvPicPr>
          <p:nvPr/>
        </p:nvPicPr>
        <p:blipFill>
          <a:blip r:embed="rId2"/>
          <a:stretch>
            <a:fillRect/>
          </a:stretch>
        </p:blipFill>
        <p:spPr>
          <a:xfrm>
            <a:off x="3309257" y="3332170"/>
            <a:ext cx="5403396" cy="1929785"/>
          </a:xfrm>
          <a:prstGeom prst="rect">
            <a:avLst/>
          </a:prstGeom>
        </p:spPr>
      </p:pic>
      <p:pic>
        <p:nvPicPr>
          <p:cNvPr id="5" name="Picture 4">
            <a:extLst>
              <a:ext uri="{FF2B5EF4-FFF2-40B4-BE49-F238E27FC236}">
                <a16:creationId xmlns:a16="http://schemas.microsoft.com/office/drawing/2014/main" id="{C9490942-9AF7-4AE0-BC71-CD38251AFBCC}"/>
              </a:ext>
            </a:extLst>
          </p:cNvPr>
          <p:cNvPicPr>
            <a:picLocks noChangeAspect="1"/>
          </p:cNvPicPr>
          <p:nvPr/>
        </p:nvPicPr>
        <p:blipFill>
          <a:blip r:embed="rId3"/>
          <a:stretch>
            <a:fillRect/>
          </a:stretch>
        </p:blipFill>
        <p:spPr>
          <a:xfrm>
            <a:off x="3309257" y="5421567"/>
            <a:ext cx="6060620" cy="1397653"/>
          </a:xfrm>
          <a:prstGeom prst="rect">
            <a:avLst/>
          </a:prstGeom>
        </p:spPr>
      </p:pic>
      <p:sp>
        <p:nvSpPr>
          <p:cNvPr id="247" name="The value of an id attribute must be used only once in a document.…"/>
          <p:cNvSpPr txBox="1">
            <a:spLocks noGrp="1"/>
          </p:cNvSpPr>
          <p:nvPr>
            <p:ph idx="1"/>
          </p:nvPr>
        </p:nvSpPr>
        <p:spPr>
          <a:prstGeom prst="rect">
            <a:avLst/>
          </a:prstGeom>
        </p:spPr>
        <p:txBody>
          <a:bodyPr anchor="t">
            <a:normAutofit/>
          </a:bodyPr>
          <a:lstStyle/>
          <a:p>
            <a:pPr marL="0" indent="0" defTabSz="390213">
              <a:spcBef>
                <a:spcPts val="2742"/>
              </a:spcBef>
              <a:buNone/>
              <a:defRPr sz="2850"/>
            </a:pPr>
            <a:r>
              <a:rPr dirty="0"/>
              <a:t>The value of an </a:t>
            </a:r>
            <a:r>
              <a:rPr b="1" dirty="0">
                <a:solidFill>
                  <a:schemeClr val="accent4">
                    <a:lumMod val="75000"/>
                  </a:schemeClr>
                </a:solidFill>
                <a:latin typeface="Consolas" panose="020B0609020204030204" pitchFamily="49" charset="0"/>
                <a:sym typeface="Courier"/>
              </a:rPr>
              <a:t>id</a:t>
            </a:r>
            <a:r>
              <a:rPr dirty="0"/>
              <a:t> attribute must be used only once in a document.</a:t>
            </a:r>
          </a:p>
          <a:p>
            <a:pPr marL="0" indent="0" defTabSz="390213">
              <a:spcBef>
                <a:spcPts val="2742"/>
              </a:spcBef>
              <a:buNone/>
              <a:defRPr sz="2850"/>
            </a:pPr>
            <a:r>
              <a:rPr dirty="0"/>
              <a:t>Here it identifies a listing for a particular book by its ISBN:</a:t>
            </a:r>
            <a:endParaRPr lang="en-US" dirty="0"/>
          </a:p>
          <a:p>
            <a:pPr marL="0" indent="0" defTabSz="390213">
              <a:spcBef>
                <a:spcPts val="2742"/>
              </a:spcBef>
              <a:buNone/>
              <a:defRPr sz="2850"/>
            </a:pPr>
            <a:endParaRPr lang="en-US" dirty="0"/>
          </a:p>
          <a:p>
            <a:pPr marL="0" indent="0" defTabSz="390213">
              <a:spcBef>
                <a:spcPts val="2742"/>
              </a:spcBef>
              <a:buNone/>
              <a:defRPr sz="2850"/>
            </a:pPr>
            <a:endParaRPr lang="en-US" dirty="0"/>
          </a:p>
          <a:p>
            <a:pPr marL="0" indent="0" defTabSz="390213">
              <a:spcBef>
                <a:spcPts val="2742"/>
              </a:spcBef>
              <a:buNone/>
              <a:defRPr sz="2850"/>
            </a:pPr>
            <a:r>
              <a:rPr dirty="0"/>
              <a:t>Here it identifies a particular section of a document:</a:t>
            </a:r>
          </a:p>
        </p:txBody>
      </p:sp>
      <p:sp>
        <p:nvSpPr>
          <p:cNvPr id="246" name="The id Attribute"/>
          <p:cNvSpPr txBox="1">
            <a:spLocks noGrp="1"/>
          </p:cNvSpPr>
          <p:nvPr>
            <p:ph type="title"/>
          </p:nvPr>
        </p:nvSpPr>
        <p:spPr>
          <a:prstGeom prst="rect">
            <a:avLst/>
          </a:prstGeom>
        </p:spPr>
        <p:txBody>
          <a:bodyPr/>
          <a:lstStyle/>
          <a:p>
            <a:r>
              <a:t>The id Attribute</a:t>
            </a:r>
          </a:p>
        </p:txBody>
      </p:sp>
    </p:spTree>
    <p:extLst>
      <p:ext uri="{BB962C8B-B14F-4D97-AF65-F5344CB8AC3E}">
        <p14:creationId xmlns:p14="http://schemas.microsoft.com/office/powerpoint/2010/main" val="4150746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0D4CF8-5279-44C7-AD0B-5E57718CE303}"/>
              </a:ext>
            </a:extLst>
          </p:cNvPr>
          <p:cNvPicPr>
            <a:picLocks noChangeAspect="1"/>
          </p:cNvPicPr>
          <p:nvPr/>
        </p:nvPicPr>
        <p:blipFill>
          <a:blip r:embed="rId2"/>
          <a:stretch>
            <a:fillRect/>
          </a:stretch>
        </p:blipFill>
        <p:spPr>
          <a:xfrm>
            <a:off x="2438399" y="3070912"/>
            <a:ext cx="6017079" cy="2406832"/>
          </a:xfrm>
          <a:prstGeom prst="rect">
            <a:avLst/>
          </a:prstGeom>
        </p:spPr>
      </p:pic>
      <p:pic>
        <p:nvPicPr>
          <p:cNvPr id="5" name="Picture 4">
            <a:extLst>
              <a:ext uri="{FF2B5EF4-FFF2-40B4-BE49-F238E27FC236}">
                <a16:creationId xmlns:a16="http://schemas.microsoft.com/office/drawing/2014/main" id="{A861A873-CB43-4109-A7B2-5DF1472C34EF}"/>
              </a:ext>
            </a:extLst>
          </p:cNvPr>
          <p:cNvPicPr>
            <a:picLocks noChangeAspect="1"/>
          </p:cNvPicPr>
          <p:nvPr/>
        </p:nvPicPr>
        <p:blipFill>
          <a:blip r:embed="rId3"/>
          <a:stretch>
            <a:fillRect/>
          </a:stretch>
        </p:blipFill>
        <p:spPr>
          <a:xfrm>
            <a:off x="2386012" y="5954386"/>
            <a:ext cx="7419975" cy="1144374"/>
          </a:xfrm>
          <a:prstGeom prst="rect">
            <a:avLst/>
          </a:prstGeom>
        </p:spPr>
      </p:pic>
      <p:sp>
        <p:nvSpPr>
          <p:cNvPr id="250" name="A class value may be used by multiple elements to put them in conceptual groups for scripting or styling.…"/>
          <p:cNvSpPr txBox="1">
            <a:spLocks noGrp="1"/>
          </p:cNvSpPr>
          <p:nvPr>
            <p:ph idx="1"/>
          </p:nvPr>
        </p:nvSpPr>
        <p:spPr>
          <a:prstGeom prst="rect">
            <a:avLst/>
          </a:prstGeom>
        </p:spPr>
        <p:txBody>
          <a:bodyPr>
            <a:normAutofit lnSpcReduction="10000"/>
          </a:bodyPr>
          <a:lstStyle/>
          <a:p>
            <a:pPr marL="0" indent="0" defTabSz="402536">
              <a:spcBef>
                <a:spcPts val="2883"/>
              </a:spcBef>
              <a:buNone/>
              <a:defRPr sz="2940"/>
            </a:pPr>
            <a:r>
              <a:rPr dirty="0"/>
              <a:t>A </a:t>
            </a:r>
            <a:r>
              <a:rPr b="1" dirty="0">
                <a:solidFill>
                  <a:schemeClr val="accent4">
                    <a:lumMod val="75000"/>
                  </a:schemeClr>
                </a:solidFill>
                <a:latin typeface="Consolas" panose="020B0609020204030204" pitchFamily="49" charset="0"/>
                <a:sym typeface="Courier"/>
              </a:rPr>
              <a:t>class</a:t>
            </a:r>
            <a:r>
              <a:rPr dirty="0"/>
              <a:t> value may be used by multiple elements to put them in conceptual groups for scripting or styling.</a:t>
            </a:r>
          </a:p>
          <a:p>
            <a:pPr marL="0" indent="0" defTabSz="402536">
              <a:spcBef>
                <a:spcPts val="2039"/>
              </a:spcBef>
              <a:buNone/>
              <a:defRPr sz="2940"/>
            </a:pPr>
            <a:r>
              <a:rPr dirty="0"/>
              <a:t>Here several book listings are classified as a “listing”:</a:t>
            </a:r>
          </a:p>
          <a:p>
            <a:pPr marL="0" indent="0" defTabSz="402536">
              <a:spcBef>
                <a:spcPts val="2039"/>
              </a:spcBef>
              <a:buNone/>
              <a:defRPr sz="2940"/>
            </a:pPr>
            <a:endParaRPr lang="en-US" dirty="0"/>
          </a:p>
          <a:p>
            <a:pPr marL="0" indent="0" defTabSz="402536">
              <a:spcBef>
                <a:spcPts val="2039"/>
              </a:spcBef>
              <a:buNone/>
              <a:defRPr sz="2940"/>
            </a:pPr>
            <a:endParaRPr lang="en-US" dirty="0"/>
          </a:p>
          <a:p>
            <a:pPr marL="0" indent="0" defTabSz="402536">
              <a:spcBef>
                <a:spcPts val="2039"/>
              </a:spcBef>
              <a:buNone/>
              <a:defRPr sz="2940"/>
            </a:pPr>
            <a:endParaRPr lang="en-US" dirty="0"/>
          </a:p>
          <a:p>
            <a:pPr marL="0" indent="0" defTabSz="402536">
              <a:spcBef>
                <a:spcPts val="2039"/>
              </a:spcBef>
              <a:buNone/>
              <a:defRPr sz="2940"/>
            </a:pPr>
            <a:r>
              <a:rPr dirty="0"/>
              <a:t>An element may belong to more than one class. Separate class values with character spaces:</a:t>
            </a:r>
          </a:p>
        </p:txBody>
      </p:sp>
      <p:sp>
        <p:nvSpPr>
          <p:cNvPr id="249" name="The class Attribute"/>
          <p:cNvSpPr txBox="1">
            <a:spLocks noGrp="1"/>
          </p:cNvSpPr>
          <p:nvPr>
            <p:ph type="title"/>
          </p:nvPr>
        </p:nvSpPr>
        <p:spPr>
          <a:prstGeom prst="rect">
            <a:avLst/>
          </a:prstGeom>
        </p:spPr>
        <p:txBody>
          <a:bodyPr/>
          <a:lstStyle/>
          <a:p>
            <a:r>
              <a:t>The class Attribute</a:t>
            </a:r>
          </a:p>
        </p:txBody>
      </p:sp>
      <p:sp>
        <p:nvSpPr>
          <p:cNvPr id="251" name="Text"/>
          <p:cNvSpPr txBox="1"/>
          <p:nvPr/>
        </p:nvSpPr>
        <p:spPr>
          <a:xfrm>
            <a:off x="2154476" y="6013075"/>
            <a:ext cx="721031" cy="3102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L="321457" marR="321457" algn="just" defTabSz="321457">
              <a:spcBef>
                <a:spcPts val="844"/>
              </a:spcBef>
              <a:defRPr sz="2200">
                <a:latin typeface="Courier"/>
                <a:ea typeface="Courier"/>
                <a:cs typeface="Courier"/>
                <a:sym typeface="Courier"/>
              </a:defRPr>
            </a:pPr>
            <a:endParaRPr sz="1547"/>
          </a:p>
        </p:txBody>
      </p:sp>
    </p:spTree>
    <p:extLst>
      <p:ext uri="{BB962C8B-B14F-4D97-AF65-F5344CB8AC3E}">
        <p14:creationId xmlns:p14="http://schemas.microsoft.com/office/powerpoint/2010/main" val="169359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5082" y="6356350"/>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 name="Title 1">
            <a:extLst>
              <a:ext uri="{FF2B5EF4-FFF2-40B4-BE49-F238E27FC236}">
                <a16:creationId xmlns:a16="http://schemas.microsoft.com/office/drawing/2014/main" id="{7B3E4684-C770-5D47-A22D-F4DEA0A2A250}"/>
              </a:ext>
            </a:extLst>
          </p:cNvPr>
          <p:cNvSpPr>
            <a:spLocks noGrp="1"/>
          </p:cNvSpPr>
          <p:nvPr>
            <p:ph type="title"/>
          </p:nvPr>
        </p:nvSpPr>
        <p:spPr/>
        <p:txBody>
          <a:bodyPr/>
          <a:lstStyle/>
          <a:p>
            <a:r>
              <a:rPr lang="en-JP" dirty="0"/>
              <a:t>Internet vs. WWW in summary</a:t>
            </a:r>
          </a:p>
        </p:txBody>
      </p:sp>
      <p:sp>
        <p:nvSpPr>
          <p:cNvPr id="3" name="Content Placeholder 2">
            <a:extLst>
              <a:ext uri="{FF2B5EF4-FFF2-40B4-BE49-F238E27FC236}">
                <a16:creationId xmlns:a16="http://schemas.microsoft.com/office/drawing/2014/main" id="{D30458C7-2EE5-ED46-ABC6-9AF75E238D60}"/>
              </a:ext>
            </a:extLst>
          </p:cNvPr>
          <p:cNvSpPr>
            <a:spLocks noGrp="1"/>
          </p:cNvSpPr>
          <p:nvPr>
            <p:ph idx="1"/>
          </p:nvPr>
        </p:nvSpPr>
        <p:spPr/>
        <p:txBody>
          <a:bodyPr>
            <a:normAutofit fontScale="92500" lnSpcReduction="10000"/>
          </a:bodyPr>
          <a:lstStyle/>
          <a:p>
            <a:r>
              <a:rPr lang="en-JP" dirty="0"/>
              <a:t>Internet is a worldwide set of computer networks for personal, commercial, academic, and government use. </a:t>
            </a:r>
          </a:p>
          <a:p>
            <a:r>
              <a:rPr lang="en-JP" dirty="0"/>
              <a:t>WWW is a subset of the internet containing a set of web pages and sites.</a:t>
            </a:r>
          </a:p>
          <a:p>
            <a:r>
              <a:rPr lang="en-JP" dirty="0"/>
              <a:t>IP is used for addressing of internet communication, each computer on the internet has IP address.</a:t>
            </a:r>
          </a:p>
          <a:p>
            <a:r>
              <a:rPr lang="en-JP" dirty="0"/>
              <a:t>Web emails file transfer are layered on top of TCP</a:t>
            </a:r>
          </a:p>
          <a:p>
            <a:r>
              <a:rPr lang="en-JP" dirty="0"/>
              <a:t>URL map to IP address through a service called DNS</a:t>
            </a:r>
          </a:p>
          <a:p>
            <a:r>
              <a:rPr lang="en-JP" dirty="0"/>
              <a:t>HTTP allows a browser to request a web document</a:t>
            </a:r>
          </a:p>
          <a:p>
            <a:r>
              <a:rPr lang="en-JP" dirty="0"/>
              <a:t>Web programming involves many languages: HTML, CSS, PHP, Javascript, XML, and SQL</a:t>
            </a:r>
          </a:p>
        </p:txBody>
      </p:sp>
      <p:sp>
        <p:nvSpPr>
          <p:cNvPr id="4" name="Slide Number Placeholder 3">
            <a:extLst>
              <a:ext uri="{FF2B5EF4-FFF2-40B4-BE49-F238E27FC236}">
                <a16:creationId xmlns:a16="http://schemas.microsoft.com/office/drawing/2014/main" id="{5DF3C4CD-C850-ED49-8D24-2930F3777C6A}"/>
              </a:ext>
            </a:extLst>
          </p:cNvPr>
          <p:cNvSpPr>
            <a:spLocks noGrp="1"/>
          </p:cNvSpPr>
          <p:nvPr>
            <p:ph type="sldNum" sz="quarter" idx="12"/>
          </p:nvPr>
        </p:nvSpPr>
        <p:spPr/>
        <p:txBody>
          <a:bodyPr/>
          <a:lstStyle/>
          <a:p>
            <a:fld id="{5D5576CE-73EB-EC46-BE68-51DD6BBCD28D}" type="slidenum">
              <a:rPr lang="en-JP" smtClean="0"/>
              <a:t>5</a:t>
            </a:fld>
            <a:endParaRPr lang="en-JP"/>
          </a:p>
        </p:txBody>
      </p:sp>
      <p:sp>
        <p:nvSpPr>
          <p:cNvPr id="5" name="Rectangle 4"/>
          <p:cNvSpPr/>
          <p:nvPr/>
        </p:nvSpPr>
        <p:spPr>
          <a:xfrm>
            <a:off x="-135082" y="-72736"/>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Tree>
    <p:extLst>
      <p:ext uri="{BB962C8B-B14F-4D97-AF65-F5344CB8AC3E}">
        <p14:creationId xmlns:p14="http://schemas.microsoft.com/office/powerpoint/2010/main" val="4240120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Brief ARIA Introduction"/>
          <p:cNvSpPr txBox="1">
            <a:spLocks noGrp="1"/>
          </p:cNvSpPr>
          <p:nvPr>
            <p:ph type="title"/>
          </p:nvPr>
        </p:nvSpPr>
        <p:spPr>
          <a:prstGeom prst="rect">
            <a:avLst/>
          </a:prstGeom>
        </p:spPr>
        <p:txBody>
          <a:bodyPr>
            <a:normAutofit/>
          </a:bodyPr>
          <a:lstStyle/>
          <a:p>
            <a:r>
              <a:rPr lang="en-US" sz="4000" dirty="0"/>
              <a:t>Improving Accessibility with ARIA (WAI-ARIA)</a:t>
            </a:r>
            <a:endParaRPr sz="4000" dirty="0"/>
          </a:p>
        </p:txBody>
      </p:sp>
      <p:sp>
        <p:nvSpPr>
          <p:cNvPr id="254" name="ARIA (Accessible Rich Internet Applications)  is a standardized set of attributes for making pages easier to navigate and use with assistive devices.…"/>
          <p:cNvSpPr txBox="1">
            <a:spLocks noGrp="1"/>
          </p:cNvSpPr>
          <p:nvPr>
            <p:ph idx="1"/>
          </p:nvPr>
        </p:nvSpPr>
        <p:spPr>
          <a:xfrm>
            <a:off x="838200" y="1825625"/>
            <a:ext cx="10515600" cy="4825546"/>
          </a:xfrm>
          <a:prstGeom prst="rect">
            <a:avLst/>
          </a:prstGeom>
        </p:spPr>
        <p:txBody>
          <a:bodyPr anchor="t">
            <a:normAutofit fontScale="92500"/>
          </a:bodyPr>
          <a:lstStyle/>
          <a:p>
            <a:pPr>
              <a:defRPr sz="3000"/>
            </a:pPr>
            <a:r>
              <a:rPr b="1" dirty="0">
                <a:latin typeface="+mj-lt"/>
                <a:ea typeface="+mj-ea"/>
                <a:cs typeface="+mj-cs"/>
                <a:sym typeface="Helvetica"/>
              </a:rPr>
              <a:t>ARIA (Accessible Rich Internet Applications)</a:t>
            </a:r>
            <a:r>
              <a:rPr dirty="0"/>
              <a:t> </a:t>
            </a:r>
            <a:br>
              <a:rPr dirty="0"/>
            </a:br>
            <a:r>
              <a:rPr dirty="0"/>
              <a:t>is a standardized set of attributes for making pages easier to navigate and use with assistive devices.</a:t>
            </a:r>
          </a:p>
          <a:p>
            <a:pPr>
              <a:defRPr sz="3000"/>
            </a:pPr>
            <a:r>
              <a:rPr dirty="0"/>
              <a:t>ARIA defines </a:t>
            </a:r>
            <a:r>
              <a:rPr b="1" dirty="0">
                <a:latin typeface="+mj-lt"/>
                <a:ea typeface="+mj-ea"/>
                <a:cs typeface="+mj-cs"/>
                <a:sym typeface="Helvetica"/>
              </a:rPr>
              <a:t>roles</a:t>
            </a:r>
            <a:r>
              <a:rPr dirty="0"/>
              <a:t>, </a:t>
            </a:r>
            <a:r>
              <a:rPr b="1" dirty="0">
                <a:latin typeface="+mj-lt"/>
                <a:ea typeface="+mj-ea"/>
                <a:cs typeface="+mj-cs"/>
                <a:sym typeface="Helvetica"/>
              </a:rPr>
              <a:t>states</a:t>
            </a:r>
            <a:r>
              <a:rPr dirty="0"/>
              <a:t>, and </a:t>
            </a:r>
            <a:r>
              <a:rPr b="1" dirty="0">
                <a:latin typeface="+mj-lt"/>
                <a:ea typeface="+mj-ea"/>
                <a:cs typeface="+mj-cs"/>
                <a:sym typeface="Helvetica"/>
              </a:rPr>
              <a:t>properties</a:t>
            </a:r>
            <a:r>
              <a:rPr dirty="0"/>
              <a:t> that developers can add to markup and scripts to provide richer information. </a:t>
            </a:r>
            <a:endParaRPr lang="en-US" dirty="0"/>
          </a:p>
          <a:p>
            <a:pPr>
              <a:defRPr sz="3000"/>
            </a:pPr>
            <a:r>
              <a:rPr lang="en-US" dirty="0"/>
              <a:t>Considering that your web users may be listening to the content on the page read by the screen reader, or use other non-mouse devices to navigate your page</a:t>
            </a:r>
          </a:p>
          <a:p>
            <a:pPr>
              <a:defRPr sz="3000"/>
            </a:pPr>
            <a:r>
              <a:rPr lang="en-US" dirty="0"/>
              <a:t>HTML elements such as title, headings, images are semantically meaningful in itself</a:t>
            </a:r>
          </a:p>
          <a:p>
            <a:pPr>
              <a:defRPr sz="3000"/>
            </a:pPr>
            <a:r>
              <a:rPr lang="en-US" dirty="0"/>
              <a:t>However, generic elements (div, span) needs some </a:t>
            </a:r>
            <a:r>
              <a:rPr lang="en-US" dirty="0" err="1"/>
              <a:t>assitance</a:t>
            </a:r>
            <a:endParaRPr dirty="0"/>
          </a:p>
        </p:txBody>
      </p:sp>
      <p:sp>
        <p:nvSpPr>
          <p:cNvPr id="255" name="www.w3.org/TR/html-aria"/>
          <p:cNvSpPr txBox="1"/>
          <p:nvPr/>
        </p:nvSpPr>
        <p:spPr>
          <a:xfrm>
            <a:off x="8319061" y="1310776"/>
            <a:ext cx="2936959" cy="3799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u="sng">
                <a:solidFill>
                  <a:schemeClr val="accent1"/>
                </a:solidFill>
                <a:hlinkClick r:id="rId3"/>
              </a:defRPr>
            </a:lvl1pPr>
          </a:lstStyle>
          <a:p>
            <a:pPr>
              <a:defRPr u="none"/>
            </a:pPr>
            <a:r>
              <a:rPr sz="2000" dirty="0"/>
              <a:t>www.w3.org/TR/html-aria</a:t>
            </a:r>
          </a:p>
        </p:txBody>
      </p:sp>
    </p:spTree>
    <p:extLst>
      <p:ext uri="{BB962C8B-B14F-4D97-AF65-F5344CB8AC3E}">
        <p14:creationId xmlns:p14="http://schemas.microsoft.com/office/powerpoint/2010/main" val="1397486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RIA Roles"/>
          <p:cNvSpPr txBox="1">
            <a:spLocks noGrp="1"/>
          </p:cNvSpPr>
          <p:nvPr>
            <p:ph type="title"/>
          </p:nvPr>
        </p:nvSpPr>
        <p:spPr>
          <a:prstGeom prst="rect">
            <a:avLst/>
          </a:prstGeom>
        </p:spPr>
        <p:txBody>
          <a:bodyPr/>
          <a:lstStyle/>
          <a:p>
            <a:r>
              <a:t>ARIA Roles</a:t>
            </a:r>
          </a:p>
        </p:txBody>
      </p:sp>
      <p:pic>
        <p:nvPicPr>
          <p:cNvPr id="3" name="Picture 2">
            <a:extLst>
              <a:ext uri="{FF2B5EF4-FFF2-40B4-BE49-F238E27FC236}">
                <a16:creationId xmlns:a16="http://schemas.microsoft.com/office/drawing/2014/main" id="{11C9047B-757A-452C-A51C-2656372A54FB}"/>
              </a:ext>
            </a:extLst>
          </p:cNvPr>
          <p:cNvPicPr>
            <a:picLocks noChangeAspect="1"/>
          </p:cNvPicPr>
          <p:nvPr/>
        </p:nvPicPr>
        <p:blipFill>
          <a:blip r:embed="rId2"/>
          <a:stretch>
            <a:fillRect/>
          </a:stretch>
        </p:blipFill>
        <p:spPr>
          <a:xfrm>
            <a:off x="1817914" y="3277236"/>
            <a:ext cx="8907916" cy="1373857"/>
          </a:xfrm>
          <a:prstGeom prst="rect">
            <a:avLst/>
          </a:prstGeom>
        </p:spPr>
      </p:pic>
      <p:sp>
        <p:nvSpPr>
          <p:cNvPr id="5" name="Content Placeholder 4">
            <a:extLst>
              <a:ext uri="{FF2B5EF4-FFF2-40B4-BE49-F238E27FC236}">
                <a16:creationId xmlns:a16="http://schemas.microsoft.com/office/drawing/2014/main" id="{95649422-AE98-496B-AC9C-CC47F74FFC1A}"/>
              </a:ext>
            </a:extLst>
          </p:cNvPr>
          <p:cNvSpPr>
            <a:spLocks noGrp="1"/>
          </p:cNvSpPr>
          <p:nvPr>
            <p:ph idx="1"/>
          </p:nvPr>
        </p:nvSpPr>
        <p:spPr>
          <a:xfrm>
            <a:off x="838200" y="1825625"/>
            <a:ext cx="10515600" cy="1451611"/>
          </a:xfrm>
        </p:spPr>
        <p:txBody>
          <a:bodyPr/>
          <a:lstStyle/>
          <a:p>
            <a:r>
              <a:rPr lang="en-US" dirty="0"/>
              <a:t>Roles describe or clarify an element’s function in the document.</a:t>
            </a:r>
          </a:p>
          <a:p>
            <a:r>
              <a:rPr lang="en-US" dirty="0"/>
              <a:t>Examples: alert, button, dialog, slider, and </a:t>
            </a:r>
            <a:r>
              <a:rPr lang="en-US" dirty="0" err="1"/>
              <a:t>menubar</a:t>
            </a:r>
            <a:endParaRPr lang="en-US" dirty="0"/>
          </a:p>
          <a:p>
            <a:endParaRPr lang="en-US" dirty="0"/>
          </a:p>
        </p:txBody>
      </p:sp>
      <p:pic>
        <p:nvPicPr>
          <p:cNvPr id="7" name="Picture 6">
            <a:extLst>
              <a:ext uri="{FF2B5EF4-FFF2-40B4-BE49-F238E27FC236}">
                <a16:creationId xmlns:a16="http://schemas.microsoft.com/office/drawing/2014/main" id="{2BAEBA5B-4233-4C99-BA5E-CFA677A2225F}"/>
              </a:ext>
            </a:extLst>
          </p:cNvPr>
          <p:cNvPicPr>
            <a:picLocks noChangeAspect="1"/>
          </p:cNvPicPr>
          <p:nvPr/>
        </p:nvPicPr>
        <p:blipFill>
          <a:blip r:embed="rId3"/>
          <a:stretch>
            <a:fillRect/>
          </a:stretch>
        </p:blipFill>
        <p:spPr>
          <a:xfrm>
            <a:off x="1817914" y="4728848"/>
            <a:ext cx="7308737" cy="1830214"/>
          </a:xfrm>
          <a:prstGeom prst="rect">
            <a:avLst/>
          </a:prstGeom>
        </p:spPr>
      </p:pic>
    </p:spTree>
    <p:extLst>
      <p:ext uri="{BB962C8B-B14F-4D97-AF65-F5344CB8AC3E}">
        <p14:creationId xmlns:p14="http://schemas.microsoft.com/office/powerpoint/2010/main" val="587821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RIA States and Properties"/>
          <p:cNvSpPr txBox="1">
            <a:spLocks noGrp="1"/>
          </p:cNvSpPr>
          <p:nvPr>
            <p:ph type="title"/>
          </p:nvPr>
        </p:nvSpPr>
        <p:spPr>
          <a:prstGeom prst="rect">
            <a:avLst/>
          </a:prstGeom>
        </p:spPr>
        <p:txBody>
          <a:bodyPr/>
          <a:lstStyle/>
          <a:p>
            <a:r>
              <a:t>ARIA States and Properties</a:t>
            </a:r>
          </a:p>
        </p:txBody>
      </p:sp>
      <p:sp>
        <p:nvSpPr>
          <p:cNvPr id="261" name="ARIA defines a long list of states and properties that apply to interactive elements and dynamic content.…"/>
          <p:cNvSpPr txBox="1">
            <a:spLocks noGrp="1"/>
          </p:cNvSpPr>
          <p:nvPr>
            <p:ph idx="1"/>
          </p:nvPr>
        </p:nvSpPr>
        <p:spPr>
          <a:prstGeom prst="rect">
            <a:avLst/>
          </a:prstGeom>
        </p:spPr>
        <p:txBody>
          <a:bodyPr anchor="t">
            <a:normAutofit/>
          </a:bodyPr>
          <a:lstStyle/>
          <a:p>
            <a:pPr>
              <a:defRPr sz="3000"/>
            </a:pPr>
            <a:r>
              <a:rPr dirty="0"/>
              <a:t>ARIA defines a long list of </a:t>
            </a:r>
            <a:r>
              <a:rPr sz="3000" b="1" dirty="0">
                <a:solidFill>
                  <a:srgbClr val="A31AA6"/>
                </a:solidFill>
                <a:sym typeface="Helvetica"/>
              </a:rPr>
              <a:t>states</a:t>
            </a:r>
            <a:r>
              <a:rPr dirty="0"/>
              <a:t> and </a:t>
            </a:r>
            <a:r>
              <a:rPr sz="3000" b="1" dirty="0">
                <a:solidFill>
                  <a:srgbClr val="A31AA6"/>
                </a:solidFill>
                <a:sym typeface="Helvetica"/>
              </a:rPr>
              <a:t>properties</a:t>
            </a:r>
            <a:r>
              <a:rPr dirty="0"/>
              <a:t> that apply to interactive elements and dynamic content.</a:t>
            </a:r>
          </a:p>
          <a:p>
            <a:pPr>
              <a:defRPr sz="3000"/>
            </a:pPr>
            <a:r>
              <a:rPr dirty="0"/>
              <a:t>Properties values are likely to be stable </a:t>
            </a:r>
            <a:br>
              <a:rPr dirty="0"/>
            </a:br>
            <a:r>
              <a:rPr dirty="0"/>
              <a:t>(example: </a:t>
            </a:r>
            <a:r>
              <a:rPr b="1" dirty="0">
                <a:solidFill>
                  <a:schemeClr val="accent4">
                    <a:lumMod val="75000"/>
                  </a:schemeClr>
                </a:solidFill>
                <a:latin typeface="Consolas" panose="020B0609020204030204" pitchFamily="49" charset="0"/>
                <a:sym typeface="Courier"/>
              </a:rPr>
              <a:t>aria-</a:t>
            </a:r>
            <a:r>
              <a:rPr b="1" dirty="0" err="1">
                <a:solidFill>
                  <a:schemeClr val="accent4">
                    <a:lumMod val="75000"/>
                  </a:schemeClr>
                </a:solidFill>
                <a:latin typeface="Consolas" panose="020B0609020204030204" pitchFamily="49" charset="0"/>
                <a:sym typeface="Courier"/>
              </a:rPr>
              <a:t>labelledby</a:t>
            </a:r>
            <a:r>
              <a:rPr dirty="0"/>
              <a:t>).</a:t>
            </a:r>
          </a:p>
          <a:p>
            <a:pPr>
              <a:defRPr sz="3000"/>
            </a:pPr>
            <a:r>
              <a:rPr dirty="0"/>
              <a:t>States have values that are likely to change as the user interacts with the content (example: </a:t>
            </a:r>
            <a:r>
              <a:rPr b="1" dirty="0">
                <a:solidFill>
                  <a:schemeClr val="accent4">
                    <a:lumMod val="75000"/>
                  </a:schemeClr>
                </a:solidFill>
                <a:latin typeface="Consolas" panose="020B0609020204030204" pitchFamily="49" charset="0"/>
                <a:sym typeface="Courier"/>
              </a:rPr>
              <a:t>aria-selected</a:t>
            </a:r>
            <a:r>
              <a:rPr dirty="0"/>
              <a:t>).</a:t>
            </a:r>
          </a:p>
        </p:txBody>
      </p:sp>
    </p:spTree>
    <p:extLst>
      <p:ext uri="{BB962C8B-B14F-4D97-AF65-F5344CB8AC3E}">
        <p14:creationId xmlns:p14="http://schemas.microsoft.com/office/powerpoint/2010/main" val="2973743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Escaping Characters"/>
          <p:cNvSpPr txBox="1">
            <a:spLocks noGrp="1"/>
          </p:cNvSpPr>
          <p:nvPr>
            <p:ph type="title"/>
          </p:nvPr>
        </p:nvSpPr>
        <p:spPr>
          <a:prstGeom prst="rect">
            <a:avLst/>
          </a:prstGeom>
        </p:spPr>
        <p:txBody>
          <a:bodyPr/>
          <a:lstStyle/>
          <a:p>
            <a:r>
              <a:t>Escaping Characters</a:t>
            </a:r>
          </a:p>
        </p:txBody>
      </p:sp>
      <p:sp>
        <p:nvSpPr>
          <p:cNvPr id="264" name="Escaping a character means representing it by its named or numeric character entity in the source.…"/>
          <p:cNvSpPr txBox="1">
            <a:spLocks noGrp="1"/>
          </p:cNvSpPr>
          <p:nvPr>
            <p:ph idx="1"/>
          </p:nvPr>
        </p:nvSpPr>
        <p:spPr>
          <a:prstGeom prst="rect">
            <a:avLst/>
          </a:prstGeom>
        </p:spPr>
        <p:txBody>
          <a:bodyPr anchor="t">
            <a:normAutofit/>
          </a:bodyPr>
          <a:lstStyle/>
          <a:p>
            <a:pPr marL="0" indent="0">
              <a:buNone/>
              <a:defRPr sz="3000"/>
            </a:pPr>
            <a:r>
              <a:rPr sz="3000" b="1" dirty="0">
                <a:solidFill>
                  <a:srgbClr val="A31AA6"/>
                </a:solidFill>
                <a:sym typeface="Helvetica"/>
              </a:rPr>
              <a:t>Escaping</a:t>
            </a:r>
            <a:r>
              <a:rPr dirty="0"/>
              <a:t> a character means representing it by its named or numeric </a:t>
            </a:r>
            <a:r>
              <a:rPr sz="3000" b="1" dirty="0">
                <a:solidFill>
                  <a:srgbClr val="A31AA6"/>
                </a:solidFill>
                <a:sym typeface="Helvetica"/>
              </a:rPr>
              <a:t>character</a:t>
            </a:r>
            <a:r>
              <a:rPr b="1" dirty="0">
                <a:latin typeface="+mj-lt"/>
                <a:ea typeface="+mj-ea"/>
                <a:cs typeface="+mj-cs"/>
                <a:sym typeface="Helvetica"/>
              </a:rPr>
              <a:t> </a:t>
            </a:r>
            <a:r>
              <a:rPr sz="3000" b="1" dirty="0">
                <a:solidFill>
                  <a:srgbClr val="A31AA6"/>
                </a:solidFill>
                <a:sym typeface="Helvetica"/>
              </a:rPr>
              <a:t>entity</a:t>
            </a:r>
            <a:r>
              <a:rPr dirty="0"/>
              <a:t> in the source.</a:t>
            </a:r>
          </a:p>
          <a:p>
            <a:pPr>
              <a:defRPr sz="3000"/>
            </a:pPr>
            <a:r>
              <a:rPr dirty="0"/>
              <a:t>Some characters must be escaped because they will be mistaken for code (example: the &lt; character would be parsed as the start of an HTML tag).</a:t>
            </a:r>
          </a:p>
          <a:p>
            <a:pPr>
              <a:defRPr sz="3000"/>
            </a:pPr>
            <a:r>
              <a:rPr dirty="0"/>
              <a:t>Some characters are invisible or just easier to escape than find on the keyboard.</a:t>
            </a:r>
          </a:p>
        </p:txBody>
      </p:sp>
    </p:spTree>
    <p:extLst>
      <p:ext uri="{BB962C8B-B14F-4D97-AF65-F5344CB8AC3E}">
        <p14:creationId xmlns:p14="http://schemas.microsoft.com/office/powerpoint/2010/main" val="135277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haracter Entity References"/>
          <p:cNvSpPr txBox="1">
            <a:spLocks noGrp="1"/>
          </p:cNvSpPr>
          <p:nvPr>
            <p:ph type="title"/>
          </p:nvPr>
        </p:nvSpPr>
        <p:spPr>
          <a:prstGeom prst="rect">
            <a:avLst/>
          </a:prstGeom>
        </p:spPr>
        <p:txBody>
          <a:bodyPr/>
          <a:lstStyle/>
          <a:p>
            <a:r>
              <a:t>Character Entity References</a:t>
            </a:r>
          </a:p>
        </p:txBody>
      </p:sp>
      <p:sp>
        <p:nvSpPr>
          <p:cNvPr id="267" name="Character entities always begin with &amp; and end with ;.…"/>
          <p:cNvSpPr txBox="1">
            <a:spLocks noGrp="1"/>
          </p:cNvSpPr>
          <p:nvPr>
            <p:ph idx="1"/>
          </p:nvPr>
        </p:nvSpPr>
        <p:spPr>
          <a:prstGeom prst="rect">
            <a:avLst/>
          </a:prstGeom>
        </p:spPr>
        <p:txBody>
          <a:bodyPr>
            <a:normAutofit/>
          </a:bodyPr>
          <a:lstStyle/>
          <a:p>
            <a:pPr marL="0" indent="0">
              <a:buNone/>
              <a:defRPr sz="3000"/>
            </a:pPr>
            <a:r>
              <a:rPr dirty="0"/>
              <a:t>Character entities always begin with </a:t>
            </a:r>
            <a:r>
              <a:rPr b="1" dirty="0">
                <a:solidFill>
                  <a:schemeClr val="accent4">
                    <a:lumMod val="75000"/>
                  </a:schemeClr>
                </a:solidFill>
                <a:latin typeface="Consolas" panose="020B0609020204030204" pitchFamily="49" charset="0"/>
                <a:sym typeface="Helvetica"/>
              </a:rPr>
              <a:t>&amp;</a:t>
            </a:r>
            <a:r>
              <a:rPr dirty="0"/>
              <a:t> and end with </a:t>
            </a:r>
            <a:r>
              <a:rPr b="1" dirty="0">
                <a:solidFill>
                  <a:schemeClr val="accent4">
                    <a:lumMod val="75000"/>
                  </a:schemeClr>
                </a:solidFill>
                <a:latin typeface="Consolas" panose="020B0609020204030204" pitchFamily="49" charset="0"/>
                <a:sym typeface="Helvetica"/>
              </a:rPr>
              <a:t>;</a:t>
            </a:r>
            <a:r>
              <a:rPr dirty="0"/>
              <a:t>.</a:t>
            </a:r>
          </a:p>
          <a:p>
            <a:pPr marL="0" indent="0">
              <a:spcBef>
                <a:spcPts val="2109"/>
              </a:spcBef>
              <a:buNone/>
              <a:defRPr sz="3000" b="1">
                <a:latin typeface="+mj-lt"/>
                <a:ea typeface="+mj-ea"/>
                <a:cs typeface="+mj-cs"/>
                <a:sym typeface="Helvetica"/>
              </a:defRPr>
            </a:pPr>
            <a:r>
              <a:rPr sz="3000" b="1" dirty="0">
                <a:solidFill>
                  <a:srgbClr val="A31AA6"/>
                </a:solidFill>
              </a:rPr>
              <a:t>Named</a:t>
            </a:r>
            <a:r>
              <a:rPr dirty="0"/>
              <a:t> </a:t>
            </a:r>
            <a:r>
              <a:rPr sz="3000" b="1" dirty="0">
                <a:solidFill>
                  <a:srgbClr val="A31AA6"/>
                </a:solidFill>
              </a:rPr>
              <a:t>entities</a:t>
            </a:r>
          </a:p>
          <a:p>
            <a:pPr marL="0" indent="0">
              <a:spcBef>
                <a:spcPts val="0"/>
              </a:spcBef>
              <a:buNone/>
              <a:defRPr sz="3000"/>
            </a:pPr>
            <a:r>
              <a:rPr dirty="0"/>
              <a:t>Use a predefined name for the character </a:t>
            </a:r>
            <a:br>
              <a:rPr dirty="0"/>
            </a:br>
            <a:r>
              <a:rPr dirty="0"/>
              <a:t>(example: </a:t>
            </a:r>
            <a:r>
              <a:rPr b="1" dirty="0">
                <a:solidFill>
                  <a:schemeClr val="accent4">
                    <a:lumMod val="75000"/>
                  </a:schemeClr>
                </a:solidFill>
                <a:latin typeface="Consolas" panose="020B0609020204030204" pitchFamily="49" charset="0"/>
                <a:sym typeface="Courier"/>
              </a:rPr>
              <a:t>&amp;</a:t>
            </a:r>
            <a:r>
              <a:rPr b="1" dirty="0" err="1">
                <a:solidFill>
                  <a:schemeClr val="accent4">
                    <a:lumMod val="75000"/>
                  </a:schemeClr>
                </a:solidFill>
                <a:latin typeface="Consolas" panose="020B0609020204030204" pitchFamily="49" charset="0"/>
                <a:sym typeface="Courier"/>
              </a:rPr>
              <a:t>lt</a:t>
            </a:r>
            <a:r>
              <a:rPr b="1" dirty="0">
                <a:solidFill>
                  <a:schemeClr val="accent4">
                    <a:lumMod val="75000"/>
                  </a:schemeClr>
                </a:solidFill>
                <a:latin typeface="Consolas" panose="020B0609020204030204" pitchFamily="49" charset="0"/>
                <a:sym typeface="Courier"/>
              </a:rPr>
              <a:t>;</a:t>
            </a:r>
            <a:r>
              <a:rPr b="1" dirty="0">
                <a:solidFill>
                  <a:schemeClr val="accent4">
                    <a:lumMod val="75000"/>
                  </a:schemeClr>
                </a:solidFill>
                <a:latin typeface="Consolas" panose="020B0609020204030204" pitchFamily="49" charset="0"/>
              </a:rPr>
              <a:t> </a:t>
            </a:r>
            <a:r>
              <a:rPr dirty="0"/>
              <a:t>for the less-than symbol </a:t>
            </a:r>
            <a:r>
              <a:rPr b="1" dirty="0">
                <a:solidFill>
                  <a:schemeClr val="accent4">
                    <a:lumMod val="75000"/>
                  </a:schemeClr>
                </a:solidFill>
                <a:latin typeface="Consolas" panose="020B0609020204030204" pitchFamily="49" charset="0"/>
                <a:sym typeface="Helvetica"/>
              </a:rPr>
              <a:t>&lt;</a:t>
            </a:r>
            <a:r>
              <a:rPr dirty="0"/>
              <a:t>)</a:t>
            </a:r>
          </a:p>
          <a:p>
            <a:pPr marL="0" indent="0">
              <a:spcBef>
                <a:spcPts val="2109"/>
              </a:spcBef>
              <a:buNone/>
              <a:defRPr sz="3000" b="1">
                <a:latin typeface="+mj-lt"/>
                <a:ea typeface="+mj-ea"/>
                <a:cs typeface="+mj-cs"/>
                <a:sym typeface="Helvetica"/>
              </a:defRPr>
            </a:pPr>
            <a:r>
              <a:rPr sz="3000" b="1" dirty="0">
                <a:solidFill>
                  <a:srgbClr val="A31AA6"/>
                </a:solidFill>
              </a:rPr>
              <a:t>Numeric</a:t>
            </a:r>
            <a:r>
              <a:rPr dirty="0"/>
              <a:t> </a:t>
            </a:r>
            <a:r>
              <a:rPr sz="3000" b="1" dirty="0">
                <a:solidFill>
                  <a:srgbClr val="A31AA6"/>
                </a:solidFill>
              </a:rPr>
              <a:t>entities</a:t>
            </a:r>
          </a:p>
          <a:p>
            <a:pPr marL="0" indent="0">
              <a:spcBef>
                <a:spcPts val="0"/>
              </a:spcBef>
              <a:buNone/>
              <a:defRPr sz="3000"/>
            </a:pPr>
            <a:r>
              <a:rPr dirty="0"/>
              <a:t>Use an assigned numeric value that corresponds to its position in a coded character set, such as UTF-8 </a:t>
            </a:r>
            <a:br>
              <a:rPr dirty="0"/>
            </a:br>
            <a:r>
              <a:rPr dirty="0"/>
              <a:t>(example: </a:t>
            </a:r>
            <a:r>
              <a:rPr b="1" dirty="0">
                <a:solidFill>
                  <a:schemeClr val="accent4">
                    <a:lumMod val="75000"/>
                  </a:schemeClr>
                </a:solidFill>
                <a:latin typeface="Consolas" panose="020B0609020204030204" pitchFamily="49" charset="0"/>
                <a:sym typeface="Courier"/>
              </a:rPr>
              <a:t>&amp;#060;</a:t>
            </a:r>
            <a:r>
              <a:rPr b="1" dirty="0">
                <a:solidFill>
                  <a:schemeClr val="accent4">
                    <a:lumMod val="75000"/>
                  </a:schemeClr>
                </a:solidFill>
                <a:latin typeface="Consolas" panose="020B0609020204030204" pitchFamily="49" charset="0"/>
              </a:rPr>
              <a:t> </a:t>
            </a:r>
            <a:r>
              <a:rPr dirty="0"/>
              <a:t>for the less-than symbol </a:t>
            </a:r>
            <a:r>
              <a:rPr b="1" dirty="0">
                <a:solidFill>
                  <a:schemeClr val="accent4">
                    <a:lumMod val="75000"/>
                  </a:schemeClr>
                </a:solidFill>
                <a:latin typeface="Consolas" panose="020B0609020204030204" pitchFamily="49" charset="0"/>
                <a:sym typeface="Helvetica"/>
              </a:rPr>
              <a:t>&lt;</a:t>
            </a:r>
            <a:r>
              <a:rPr dirty="0"/>
              <a:t>).</a:t>
            </a:r>
          </a:p>
        </p:txBody>
      </p:sp>
      <p:sp>
        <p:nvSpPr>
          <p:cNvPr id="268" name="A complete list of HTML named entities and their Unicode code-points is at www.w3.org/TR/html5/syntax.html#named-character-references."/>
          <p:cNvSpPr txBox="1"/>
          <p:nvPr/>
        </p:nvSpPr>
        <p:spPr>
          <a:xfrm>
            <a:off x="946335" y="5901495"/>
            <a:ext cx="7503594" cy="59138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marR="321457" defTabSz="321457">
              <a:defRPr sz="2400">
                <a:solidFill>
                  <a:srgbClr val="53585F"/>
                </a:solidFill>
                <a:latin typeface="+mj-lt"/>
                <a:ea typeface="+mj-ea"/>
                <a:cs typeface="+mj-cs"/>
                <a:sym typeface="Helvetica"/>
              </a:defRPr>
            </a:pPr>
            <a:r>
              <a:rPr sz="1687" dirty="0"/>
              <a:t>A complete list of HTML named entities and their Unicode code-points is at</a:t>
            </a:r>
            <a:br>
              <a:rPr sz="1687" dirty="0"/>
            </a:br>
            <a:r>
              <a:rPr sz="1687" u="sng" dirty="0">
                <a:hlinkClick r:id="rId2"/>
              </a:rPr>
              <a:t>www.w3.org/TR/html5/syntax.html#named-character-references</a:t>
            </a:r>
            <a:r>
              <a:rPr sz="1687" dirty="0"/>
              <a:t>.</a:t>
            </a:r>
          </a:p>
        </p:txBody>
      </p:sp>
    </p:spTree>
    <p:extLst>
      <p:ext uri="{BB962C8B-B14F-4D97-AF65-F5344CB8AC3E}">
        <p14:creationId xmlns:p14="http://schemas.microsoft.com/office/powerpoint/2010/main" val="1089420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Escaping HTML Syntax Characters"/>
          <p:cNvSpPr txBox="1">
            <a:spLocks noGrp="1"/>
          </p:cNvSpPr>
          <p:nvPr>
            <p:ph type="title"/>
          </p:nvPr>
        </p:nvSpPr>
        <p:spPr>
          <a:prstGeom prst="rect">
            <a:avLst/>
          </a:prstGeom>
        </p:spPr>
        <p:txBody>
          <a:bodyPr/>
          <a:lstStyle/>
          <a:p>
            <a:r>
              <a:t>Escaping HTML Syntax Characters</a:t>
            </a:r>
          </a:p>
        </p:txBody>
      </p:sp>
      <p:sp>
        <p:nvSpPr>
          <p:cNvPr id="272" name="Always escape &lt;, &gt;, and &amp; characters in content.  Escape &quot; and ' when they are in attribute values."/>
          <p:cNvSpPr txBox="1">
            <a:spLocks noGrp="1"/>
          </p:cNvSpPr>
          <p:nvPr>
            <p:ph idx="1"/>
          </p:nvPr>
        </p:nvSpPr>
        <p:spPr>
          <a:prstGeom prst="rect">
            <a:avLst/>
          </a:prstGeom>
        </p:spPr>
        <p:txBody>
          <a:bodyPr>
            <a:normAutofit/>
          </a:bodyPr>
          <a:lstStyle/>
          <a:p>
            <a:pPr marL="0" indent="0" algn="ctr" defTabSz="390213">
              <a:spcBef>
                <a:spcPts val="2742"/>
              </a:spcBef>
              <a:buNone/>
              <a:defRPr sz="3420"/>
            </a:pPr>
            <a:r>
              <a:t>Always escape </a:t>
            </a:r>
            <a:r>
              <a:rPr b="1">
                <a:latin typeface="+mj-lt"/>
                <a:ea typeface="+mj-ea"/>
                <a:cs typeface="+mj-cs"/>
                <a:sym typeface="Helvetica"/>
              </a:rPr>
              <a:t>&lt;</a:t>
            </a:r>
            <a:r>
              <a:t>, </a:t>
            </a:r>
            <a:r>
              <a:rPr b="1">
                <a:latin typeface="+mj-lt"/>
                <a:ea typeface="+mj-ea"/>
                <a:cs typeface="+mj-cs"/>
                <a:sym typeface="Helvetica"/>
              </a:rPr>
              <a:t>&gt;</a:t>
            </a:r>
            <a:r>
              <a:t>, and </a:t>
            </a:r>
            <a:r>
              <a:rPr b="1">
                <a:latin typeface="+mj-lt"/>
                <a:ea typeface="+mj-ea"/>
                <a:cs typeface="+mj-cs"/>
                <a:sym typeface="Helvetica"/>
              </a:rPr>
              <a:t>&amp;</a:t>
            </a:r>
            <a:r>
              <a:t> characters in content. </a:t>
            </a:r>
            <a:br/>
            <a:r>
              <a:t>Escape </a:t>
            </a:r>
            <a:r>
              <a:rPr b="1">
                <a:latin typeface="+mj-lt"/>
                <a:ea typeface="+mj-ea"/>
                <a:cs typeface="+mj-cs"/>
                <a:sym typeface="Helvetica"/>
              </a:rPr>
              <a:t>"</a:t>
            </a:r>
            <a:r>
              <a:t> and </a:t>
            </a:r>
            <a:r>
              <a:rPr b="1">
                <a:latin typeface="+mj-lt"/>
                <a:ea typeface="+mj-ea"/>
                <a:cs typeface="+mj-cs"/>
                <a:sym typeface="Helvetica"/>
              </a:rPr>
              <a:t>'</a:t>
            </a:r>
            <a:r>
              <a:t> when they are in attribute values.</a:t>
            </a:r>
          </a:p>
        </p:txBody>
      </p:sp>
      <p:pic>
        <p:nvPicPr>
          <p:cNvPr id="2" name="Picture 1">
            <a:extLst>
              <a:ext uri="{FF2B5EF4-FFF2-40B4-BE49-F238E27FC236}">
                <a16:creationId xmlns:a16="http://schemas.microsoft.com/office/drawing/2014/main" id="{E3A611B2-FA48-8940-B2BD-6EBEC6AA5D5D}"/>
              </a:ext>
            </a:extLst>
          </p:cNvPr>
          <p:cNvPicPr>
            <a:picLocks noChangeAspect="1"/>
          </p:cNvPicPr>
          <p:nvPr/>
        </p:nvPicPr>
        <p:blipFill>
          <a:blip r:embed="rId2"/>
          <a:stretch>
            <a:fillRect/>
          </a:stretch>
        </p:blipFill>
        <p:spPr>
          <a:xfrm>
            <a:off x="1666390" y="3096137"/>
            <a:ext cx="8574981" cy="3396738"/>
          </a:xfrm>
          <a:prstGeom prst="rect">
            <a:avLst/>
          </a:prstGeom>
        </p:spPr>
      </p:pic>
    </p:spTree>
    <p:extLst>
      <p:ext uri="{BB962C8B-B14F-4D97-AF65-F5344CB8AC3E}">
        <p14:creationId xmlns:p14="http://schemas.microsoft.com/office/powerpoint/2010/main" val="765616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omputer script on a screen">
            <a:extLst>
              <a:ext uri="{FF2B5EF4-FFF2-40B4-BE49-F238E27FC236}">
                <a16:creationId xmlns:a16="http://schemas.microsoft.com/office/drawing/2014/main" id="{DFE2E77C-12AC-1791-41C8-FE18F2DCE152}"/>
              </a:ext>
            </a:extLst>
          </p:cNvPr>
          <p:cNvPicPr>
            <a:picLocks noChangeAspect="1"/>
          </p:cNvPicPr>
          <p:nvPr/>
        </p:nvPicPr>
        <p:blipFill rotWithShape="1">
          <a:blip r:embed="rId2">
            <a:alphaModFix amt="60000"/>
          </a:blip>
          <a:srcRect t="5981" b="9749"/>
          <a:stretch/>
        </p:blipFill>
        <p:spPr>
          <a:xfrm>
            <a:off x="-1" y="10"/>
            <a:ext cx="12192001" cy="6857990"/>
          </a:xfrm>
          <a:prstGeom prst="rect">
            <a:avLst/>
          </a:prstGeom>
        </p:spPr>
      </p:pic>
      <p:sp>
        <p:nvSpPr>
          <p:cNvPr id="2" name="Title 1">
            <a:extLst>
              <a:ext uri="{FF2B5EF4-FFF2-40B4-BE49-F238E27FC236}">
                <a16:creationId xmlns:a16="http://schemas.microsoft.com/office/drawing/2014/main" id="{AD8CC17A-F958-4DC3-B609-9BCF81B8DD7A}"/>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HTML for structure</a:t>
            </a:r>
          </a:p>
        </p:txBody>
      </p:sp>
      <p:sp>
        <p:nvSpPr>
          <p:cNvPr id="3" name="Text Placeholder 2">
            <a:extLst>
              <a:ext uri="{FF2B5EF4-FFF2-40B4-BE49-F238E27FC236}">
                <a16:creationId xmlns:a16="http://schemas.microsoft.com/office/drawing/2014/main" id="{8CB23DCD-BBA8-41D7-85C7-641F022B048C}"/>
              </a:ext>
            </a:extLst>
          </p:cNvPr>
          <p:cNvSpPr>
            <a:spLocks noGrp="1"/>
          </p:cNvSpPr>
          <p:nvPr>
            <p:ph type="body" idx="1"/>
          </p:nvPr>
        </p:nvSpPr>
        <p:spPr>
          <a:xfrm>
            <a:off x="1198181" y="3514853"/>
            <a:ext cx="9795637" cy="2057043"/>
          </a:xfrm>
        </p:spPr>
        <p:txBody>
          <a:bodyPr vert="horz" lIns="91440" tIns="45720" rIns="91440" bIns="45720" rtlCol="0">
            <a:normAutofit/>
          </a:bodyPr>
          <a:lstStyle/>
          <a:p>
            <a:pPr algn="ctr"/>
            <a:r>
              <a:rPr lang="en-US">
                <a:solidFill>
                  <a:srgbClr val="FFFFFF"/>
                </a:solidFill>
              </a:rPr>
              <a:t>Adding links</a:t>
            </a:r>
          </a:p>
        </p:txBody>
      </p:sp>
      <p:sp>
        <p:nvSpPr>
          <p:cNvPr id="20" name="Title 1">
            <a:extLst>
              <a:ext uri="{FF2B5EF4-FFF2-40B4-BE49-F238E27FC236}">
                <a16:creationId xmlns:a16="http://schemas.microsoft.com/office/drawing/2014/main" id="{B540F501-065D-874C-B1D9-DB9EB55E97FB}"/>
              </a:ext>
            </a:extLst>
          </p:cNvPr>
          <p:cNvSpPr txBox="1">
            <a:spLocks/>
          </p:cNvSpPr>
          <p:nvPr/>
        </p:nvSpPr>
        <p:spPr>
          <a:xfrm>
            <a:off x="2726279" y="1741337"/>
            <a:ext cx="6739136" cy="23879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endParaRPr lang="en-JP" sz="5200" dirty="0">
              <a:solidFill>
                <a:schemeClr val="tx2"/>
              </a:solidFill>
            </a:endParaRPr>
          </a:p>
        </p:txBody>
      </p:sp>
      <p:sp>
        <p:nvSpPr>
          <p:cNvPr id="4" name="TextBox 3">
            <a:extLst>
              <a:ext uri="{FF2B5EF4-FFF2-40B4-BE49-F238E27FC236}">
                <a16:creationId xmlns:a16="http://schemas.microsoft.com/office/drawing/2014/main" id="{3A8D2A7D-6941-447D-BAC9-B76947982071}"/>
              </a:ext>
            </a:extLst>
          </p:cNvPr>
          <p:cNvSpPr txBox="1"/>
          <p:nvPr/>
        </p:nvSpPr>
        <p:spPr>
          <a:xfrm>
            <a:off x="5041556" y="192481"/>
            <a:ext cx="2371162"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200" dirty="0"/>
              <a:t>Break 5 min</a:t>
            </a:r>
          </a:p>
        </p:txBody>
      </p:sp>
    </p:spTree>
    <p:extLst>
      <p:ext uri="{BB962C8B-B14F-4D97-AF65-F5344CB8AC3E}">
        <p14:creationId xmlns:p14="http://schemas.microsoft.com/office/powerpoint/2010/main" val="106200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dding Links"/>
          <p:cNvSpPr txBox="1">
            <a:spLocks noGrp="1"/>
          </p:cNvSpPr>
          <p:nvPr>
            <p:ph type="title"/>
          </p:nvPr>
        </p:nvSpPr>
        <p:spPr>
          <a:prstGeom prst="rect">
            <a:avLst/>
          </a:prstGeom>
        </p:spPr>
        <p:txBody>
          <a:bodyPr/>
          <a:lstStyle/>
          <a:p>
            <a:r>
              <a:t>Adding Links</a:t>
            </a:r>
          </a:p>
        </p:txBody>
      </p:sp>
      <p:sp>
        <p:nvSpPr>
          <p:cNvPr id="89" name="&lt;a&gt; &lt;/a&gt;…"/>
          <p:cNvSpPr txBox="1">
            <a:spLocks noGrp="1"/>
          </p:cNvSpPr>
          <p:nvPr>
            <p:ph idx="1"/>
          </p:nvPr>
        </p:nvSpPr>
        <p:spPr>
          <a:prstGeom prst="rect">
            <a:avLst/>
          </a:prstGeom>
        </p:spPr>
        <p:txBody>
          <a:bodyPr anchor="t">
            <a:normAutofit fontScale="85000" lnSpcReduction="20000"/>
          </a:bodyPr>
          <a:lstStyle/>
          <a:p>
            <a:pPr marL="0" indent="0" algn="ctr">
              <a:buNone/>
              <a:defRPr sz="3000" b="1">
                <a:solidFill>
                  <a:schemeClr val="accent1"/>
                </a:solidFill>
                <a:latin typeface="Courier"/>
                <a:ea typeface="Courier"/>
                <a:cs typeface="Courier"/>
                <a:sym typeface="Courier"/>
              </a:defRPr>
            </a:pPr>
            <a:r>
              <a:rPr dirty="0"/>
              <a:t>&lt;a&gt; &lt;/a&gt;</a:t>
            </a:r>
          </a:p>
          <a:p>
            <a:pPr marL="0" indent="0" algn="ctr">
              <a:spcBef>
                <a:spcPts val="2109"/>
              </a:spcBef>
              <a:buNone/>
              <a:defRPr sz="2700">
                <a:latin typeface="Courier"/>
                <a:ea typeface="Courier"/>
                <a:cs typeface="Courier"/>
                <a:sym typeface="Courier"/>
              </a:defRPr>
            </a:pPr>
            <a:endParaRPr lang="en-US" b="1" dirty="0">
              <a:solidFill>
                <a:schemeClr val="accent4">
                  <a:hueOff val="384618"/>
                  <a:satOff val="3869"/>
                  <a:lumOff val="5802"/>
                </a:schemeClr>
              </a:solidFill>
            </a:endParaRPr>
          </a:p>
          <a:p>
            <a:pPr marL="0" indent="0" algn="ctr">
              <a:spcBef>
                <a:spcPts val="2109"/>
              </a:spcBef>
              <a:buNone/>
              <a:defRPr sz="2700">
                <a:latin typeface="Courier"/>
                <a:ea typeface="Courier"/>
                <a:cs typeface="Courier"/>
                <a:sym typeface="Courier"/>
              </a:defRPr>
            </a:pPr>
            <a:endParaRPr b="1" dirty="0">
              <a:solidFill>
                <a:schemeClr val="accent4">
                  <a:hueOff val="384618"/>
                  <a:satOff val="3869"/>
                  <a:lumOff val="5802"/>
                </a:schemeClr>
              </a:solidFill>
            </a:endParaRPr>
          </a:p>
          <a:p>
            <a:pPr marL="0" indent="0">
              <a:buNone/>
              <a:defRPr sz="3000"/>
            </a:pPr>
            <a:r>
              <a:rPr dirty="0"/>
              <a:t>The </a:t>
            </a:r>
            <a:r>
              <a:rPr sz="3300" b="1" dirty="0" err="1">
                <a:solidFill>
                  <a:schemeClr val="accent4">
                    <a:lumMod val="75000"/>
                  </a:schemeClr>
                </a:solidFill>
                <a:latin typeface="Consolas" panose="020B0609020204030204" pitchFamily="49" charset="0"/>
                <a:sym typeface="Courier"/>
              </a:rPr>
              <a:t>href</a:t>
            </a:r>
            <a:r>
              <a:rPr dirty="0"/>
              <a:t> attribute provides the location (URL) of the resource.</a:t>
            </a:r>
          </a:p>
          <a:p>
            <a:pPr marL="0" indent="0">
              <a:spcBef>
                <a:spcPts val="2109"/>
              </a:spcBef>
              <a:buNone/>
              <a:defRPr sz="3000"/>
            </a:pPr>
            <a:r>
              <a:rPr dirty="0"/>
              <a:t>You can link to any resource: </a:t>
            </a:r>
          </a:p>
          <a:p>
            <a:pPr lvl="2">
              <a:spcBef>
                <a:spcPts val="1406"/>
              </a:spcBef>
              <a:defRPr sz="3000"/>
            </a:pPr>
            <a:r>
              <a:rPr dirty="0"/>
              <a:t>HTML documents</a:t>
            </a:r>
          </a:p>
          <a:p>
            <a:pPr lvl="2">
              <a:spcBef>
                <a:spcPts val="844"/>
              </a:spcBef>
              <a:defRPr sz="3000"/>
            </a:pPr>
            <a:r>
              <a:rPr dirty="0"/>
              <a:t>Images</a:t>
            </a:r>
          </a:p>
          <a:p>
            <a:pPr lvl="2">
              <a:spcBef>
                <a:spcPts val="844"/>
              </a:spcBef>
              <a:defRPr sz="3000"/>
            </a:pPr>
            <a:r>
              <a:rPr dirty="0"/>
              <a:t>Movies</a:t>
            </a:r>
          </a:p>
          <a:p>
            <a:pPr lvl="2">
              <a:spcBef>
                <a:spcPts val="844"/>
              </a:spcBef>
              <a:defRPr sz="3000"/>
            </a:pPr>
            <a:r>
              <a:rPr dirty="0"/>
              <a:t>PDFs</a:t>
            </a:r>
          </a:p>
          <a:p>
            <a:pPr lvl="2">
              <a:spcBef>
                <a:spcPts val="844"/>
              </a:spcBef>
              <a:defRPr sz="3000"/>
            </a:pPr>
            <a:r>
              <a:rPr dirty="0"/>
              <a:t>More!</a:t>
            </a:r>
          </a:p>
        </p:txBody>
      </p:sp>
      <p:sp>
        <p:nvSpPr>
          <p:cNvPr id="4" name="TextBox 3">
            <a:extLst>
              <a:ext uri="{FF2B5EF4-FFF2-40B4-BE49-F238E27FC236}">
                <a16:creationId xmlns:a16="http://schemas.microsoft.com/office/drawing/2014/main" id="{60B7297E-5AF1-9145-AE99-75F34EBD7B94}"/>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ADFEF70C-423F-0C49-A6DF-046937F7CCE1}"/>
              </a:ext>
            </a:extLst>
          </p:cNvPr>
          <p:cNvPicPr>
            <a:picLocks noChangeAspect="1"/>
          </p:cNvPicPr>
          <p:nvPr/>
        </p:nvPicPr>
        <p:blipFill>
          <a:blip r:embed="rId2"/>
          <a:stretch>
            <a:fillRect/>
          </a:stretch>
        </p:blipFill>
        <p:spPr>
          <a:xfrm>
            <a:off x="9550401" y="0"/>
            <a:ext cx="778933" cy="778933"/>
          </a:xfrm>
          <a:prstGeom prst="rect">
            <a:avLst/>
          </a:prstGeom>
        </p:spPr>
      </p:pic>
      <p:pic>
        <p:nvPicPr>
          <p:cNvPr id="3" name="Picture 2">
            <a:extLst>
              <a:ext uri="{FF2B5EF4-FFF2-40B4-BE49-F238E27FC236}">
                <a16:creationId xmlns:a16="http://schemas.microsoft.com/office/drawing/2014/main" id="{F5D0E103-2013-4671-861E-17DF21F8139D}"/>
              </a:ext>
            </a:extLst>
          </p:cNvPr>
          <p:cNvPicPr>
            <a:picLocks noChangeAspect="1"/>
          </p:cNvPicPr>
          <p:nvPr/>
        </p:nvPicPr>
        <p:blipFill>
          <a:blip r:embed="rId3"/>
          <a:stretch>
            <a:fillRect/>
          </a:stretch>
        </p:blipFill>
        <p:spPr>
          <a:xfrm>
            <a:off x="3690258" y="2274301"/>
            <a:ext cx="7060746" cy="810437"/>
          </a:xfrm>
          <a:prstGeom prst="rect">
            <a:avLst/>
          </a:prstGeom>
        </p:spPr>
      </p:pic>
    </p:spTree>
    <p:extLst>
      <p:ext uri="{BB962C8B-B14F-4D97-AF65-F5344CB8AC3E}">
        <p14:creationId xmlns:p14="http://schemas.microsoft.com/office/powerpoint/2010/main" val="858120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href Attributes"/>
          <p:cNvSpPr txBox="1">
            <a:spLocks noGrp="1"/>
          </p:cNvSpPr>
          <p:nvPr>
            <p:ph type="title"/>
          </p:nvPr>
        </p:nvSpPr>
        <p:spPr>
          <a:prstGeom prst="rect">
            <a:avLst/>
          </a:prstGeom>
        </p:spPr>
        <p:txBody>
          <a:bodyPr/>
          <a:lstStyle/>
          <a:p>
            <a:r>
              <a:rPr dirty="0" err="1"/>
              <a:t>href</a:t>
            </a:r>
            <a:r>
              <a:rPr dirty="0"/>
              <a:t> Attributes</a:t>
            </a:r>
          </a:p>
        </p:txBody>
      </p:sp>
      <p:sp>
        <p:nvSpPr>
          <p:cNvPr id="2" name="Content Placeholder 1">
            <a:extLst>
              <a:ext uri="{FF2B5EF4-FFF2-40B4-BE49-F238E27FC236}">
                <a16:creationId xmlns:a16="http://schemas.microsoft.com/office/drawing/2014/main" id="{7751630A-73AD-D344-BC4F-D051AA9BF9DD}"/>
              </a:ext>
            </a:extLst>
          </p:cNvPr>
          <p:cNvSpPr>
            <a:spLocks noGrp="1"/>
          </p:cNvSpPr>
          <p:nvPr>
            <p:ph idx="1"/>
          </p:nvPr>
        </p:nvSpPr>
        <p:spPr>
          <a:xfrm>
            <a:off x="838200" y="1825625"/>
            <a:ext cx="10515600" cy="2849614"/>
          </a:xfrm>
        </p:spPr>
        <p:txBody>
          <a:bodyPr vert="horz" lIns="91440" tIns="45720" rIns="91440" bIns="45720" rtlCol="0" anchor="t">
            <a:normAutofit/>
          </a:bodyPr>
          <a:lstStyle/>
          <a:p>
            <a:r>
              <a:rPr lang="en-US" sz="3000" b="1" dirty="0">
                <a:solidFill>
                  <a:srgbClr val="A31AA6"/>
                </a:solidFill>
                <a:sym typeface="Helvetica"/>
              </a:rPr>
              <a:t>Absolute</a:t>
            </a:r>
            <a:r>
              <a:rPr lang="en-US" sz="3000" b="1" dirty="0">
                <a:latin typeface="Arial" panose="020B0604020202020204" pitchFamily="34" charset="0"/>
                <a:cs typeface="Arial" panose="020B0604020202020204" pitchFamily="34" charset="0"/>
                <a:sym typeface="Helvetica"/>
              </a:rPr>
              <a:t> </a:t>
            </a:r>
            <a:r>
              <a:rPr lang="en-US" sz="3000" b="1" dirty="0">
                <a:solidFill>
                  <a:srgbClr val="A31AA6"/>
                </a:solidFill>
                <a:sym typeface="Helvetica"/>
              </a:rPr>
              <a:t>URLs</a:t>
            </a:r>
            <a:r>
              <a:rPr lang="en-US" sz="3000" b="1"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begin with the protocol (ex: </a:t>
            </a:r>
            <a:r>
              <a:rPr lang="en-US" b="1" dirty="0">
                <a:solidFill>
                  <a:schemeClr val="accent4">
                    <a:lumMod val="75000"/>
                  </a:schemeClr>
                </a:solidFill>
                <a:latin typeface="Consolas" panose="020B0609020204030204" pitchFamily="49" charset="0"/>
                <a:sym typeface="Courier"/>
              </a:rPr>
              <a:t>http://</a:t>
            </a:r>
            <a:r>
              <a:rPr lang="en-US" sz="3000" dirty="0">
                <a:latin typeface="Arial" panose="020B0604020202020204" pitchFamily="34" charset="0"/>
                <a:cs typeface="Arial" panose="020B0604020202020204" pitchFamily="34" charset="0"/>
              </a:rPr>
              <a:t>).</a:t>
            </a:r>
          </a:p>
          <a:p>
            <a:r>
              <a:rPr lang="en-US" sz="3000" b="1" dirty="0">
                <a:solidFill>
                  <a:srgbClr val="A31AA6"/>
                </a:solidFill>
                <a:sym typeface="Helvetica"/>
              </a:rPr>
              <a:t>Relative</a:t>
            </a:r>
            <a:r>
              <a:rPr lang="en-US" sz="3000" b="1" dirty="0">
                <a:latin typeface="Arial" panose="020B0604020202020204" pitchFamily="34" charset="0"/>
                <a:cs typeface="Arial" panose="020B0604020202020204" pitchFamily="34" charset="0"/>
                <a:sym typeface="Helvetica"/>
              </a:rPr>
              <a:t> </a:t>
            </a:r>
            <a:r>
              <a:rPr lang="en-US" sz="3000" b="1" dirty="0">
                <a:solidFill>
                  <a:srgbClr val="A31AA6"/>
                </a:solidFill>
                <a:sym typeface="Helvetica"/>
              </a:rPr>
              <a:t>URLs</a:t>
            </a:r>
            <a:r>
              <a:rPr lang="en-US" sz="3000" b="1"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provide the path to a file on the same server as the document containing the link </a:t>
            </a:r>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(ex: </a:t>
            </a:r>
            <a:r>
              <a:rPr lang="en-US" b="1" dirty="0">
                <a:solidFill>
                  <a:schemeClr val="accent4">
                    <a:lumMod val="75000"/>
                  </a:schemeClr>
                </a:solidFill>
                <a:latin typeface="Consolas" panose="020B0609020204030204" pitchFamily="49" charset="0"/>
                <a:sym typeface="Courier"/>
              </a:rPr>
              <a:t>/directory/</a:t>
            </a:r>
            <a:r>
              <a:rPr lang="en-US" b="1" dirty="0" err="1">
                <a:solidFill>
                  <a:schemeClr val="accent4">
                    <a:lumMod val="75000"/>
                  </a:schemeClr>
                </a:solidFill>
                <a:latin typeface="Consolas" panose="020B0609020204030204" pitchFamily="49" charset="0"/>
                <a:sym typeface="Courier"/>
              </a:rPr>
              <a:t>document.html</a:t>
            </a:r>
            <a:r>
              <a:rPr lang="en-US" sz="3000" dirty="0">
                <a:latin typeface="Arial" panose="020B0604020202020204" pitchFamily="34" charset="0"/>
                <a:cs typeface="Arial" panose="020B0604020202020204" pitchFamily="34" charset="0"/>
              </a:rPr>
              <a:t>).</a:t>
            </a:r>
          </a:p>
          <a:p>
            <a:r>
              <a:rPr lang="en-US" sz="3000" dirty="0">
                <a:latin typeface="Arial" panose="020B0604020202020204" pitchFamily="34" charset="0"/>
                <a:cs typeface="Arial" panose="020B0604020202020204" pitchFamily="34" charset="0"/>
              </a:rPr>
              <a:t>Long URLs can make the markup look complicated, but the structure is the same:</a:t>
            </a:r>
          </a:p>
          <a:p>
            <a:endParaRPr lang="en-JP" sz="3000" dirty="0">
              <a:latin typeface="Arial" panose="020B0604020202020204" pitchFamily="34" charset="0"/>
              <a:cs typeface="Arial" panose="020B0604020202020204" pitchFamily="34" charset="0"/>
            </a:endParaRPr>
          </a:p>
        </p:txBody>
      </p:sp>
      <p:sp>
        <p:nvSpPr>
          <p:cNvPr id="92" name="Absolute URLs begin with the protocol (ex: http://).…"/>
          <p:cNvSpPr txBox="1"/>
          <p:nvPr/>
        </p:nvSpPr>
        <p:spPr>
          <a:xfrm>
            <a:off x="2543589" y="2757371"/>
            <a:ext cx="7104822"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312528" indent="-312528">
              <a:spcBef>
                <a:spcPts val="2953"/>
              </a:spcBef>
              <a:buSzPct val="75000"/>
              <a:buChar char="•"/>
              <a:defRPr sz="3000">
                <a:solidFill>
                  <a:srgbClr val="53585F"/>
                </a:solidFill>
              </a:defRPr>
            </a:pPr>
            <a:endParaRPr sz="2109" dirty="0"/>
          </a:p>
        </p:txBody>
      </p:sp>
      <p:pic>
        <p:nvPicPr>
          <p:cNvPr id="93" name="lwd5_0602_longurl.png" descr="lwd5_0602_longurl.png"/>
          <p:cNvPicPr>
            <a:picLocks noChangeAspect="1"/>
          </p:cNvPicPr>
          <p:nvPr/>
        </p:nvPicPr>
        <p:blipFill>
          <a:blip r:embed="rId2"/>
          <a:stretch>
            <a:fillRect/>
          </a:stretch>
        </p:blipFill>
        <p:spPr>
          <a:xfrm>
            <a:off x="2926308" y="4640228"/>
            <a:ext cx="6339384" cy="1933513"/>
          </a:xfrm>
          <a:prstGeom prst="rect">
            <a:avLst/>
          </a:prstGeom>
          <a:ln w="12700">
            <a:miter lim="400000"/>
          </a:ln>
        </p:spPr>
      </p:pic>
    </p:spTree>
    <p:extLst>
      <p:ext uri="{BB962C8B-B14F-4D97-AF65-F5344CB8AC3E}">
        <p14:creationId xmlns:p14="http://schemas.microsoft.com/office/powerpoint/2010/main" val="998781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External Links"/>
          <p:cNvSpPr txBox="1">
            <a:spLocks noGrp="1"/>
          </p:cNvSpPr>
          <p:nvPr>
            <p:ph type="title"/>
          </p:nvPr>
        </p:nvSpPr>
        <p:spPr>
          <a:prstGeom prst="rect">
            <a:avLst/>
          </a:prstGeom>
        </p:spPr>
        <p:txBody>
          <a:bodyPr/>
          <a:lstStyle/>
          <a:p>
            <a:r>
              <a:t>External Links</a:t>
            </a:r>
          </a:p>
        </p:txBody>
      </p:sp>
      <p:sp>
        <p:nvSpPr>
          <p:cNvPr id="96" name="External links go to pages that are not on your server.…"/>
          <p:cNvSpPr txBox="1">
            <a:spLocks noGrp="1"/>
          </p:cNvSpPr>
          <p:nvPr>
            <p:ph idx="1"/>
          </p:nvPr>
        </p:nvSpPr>
        <p:spPr>
          <a:prstGeom prst="rect">
            <a:avLst/>
          </a:prstGeom>
        </p:spPr>
        <p:txBody>
          <a:bodyPr anchor="t"/>
          <a:lstStyle/>
          <a:p>
            <a:pPr>
              <a:defRPr sz="3000"/>
            </a:pPr>
            <a:r>
              <a:rPr sz="3000" b="1" dirty="0">
                <a:solidFill>
                  <a:srgbClr val="A31AA6"/>
                </a:solidFill>
                <a:sym typeface="Helvetica"/>
              </a:rPr>
              <a:t>External</a:t>
            </a:r>
            <a:r>
              <a:rPr b="1" dirty="0">
                <a:latin typeface="+mj-lt"/>
                <a:ea typeface="+mj-ea"/>
                <a:cs typeface="+mj-cs"/>
                <a:sym typeface="Helvetica"/>
              </a:rPr>
              <a:t> </a:t>
            </a:r>
            <a:r>
              <a:rPr sz="3000" b="1" dirty="0">
                <a:solidFill>
                  <a:srgbClr val="A31AA6"/>
                </a:solidFill>
                <a:sym typeface="Helvetica"/>
              </a:rPr>
              <a:t>links</a:t>
            </a:r>
            <a:r>
              <a:rPr dirty="0"/>
              <a:t> go to pages that are </a:t>
            </a:r>
            <a:r>
              <a:rPr sz="3000" b="1" dirty="0">
                <a:solidFill>
                  <a:srgbClr val="A31AA6"/>
                </a:solidFill>
                <a:sym typeface="Helvetica"/>
              </a:rPr>
              <a:t>not</a:t>
            </a:r>
            <a:r>
              <a:rPr dirty="0"/>
              <a:t> on your server. </a:t>
            </a:r>
          </a:p>
          <a:p>
            <a:pPr>
              <a:defRPr sz="3000"/>
            </a:pPr>
            <a:r>
              <a:rPr dirty="0"/>
              <a:t>An absolute URL is required, including </a:t>
            </a:r>
            <a:br>
              <a:rPr lang="en-US" dirty="0"/>
            </a:br>
            <a:r>
              <a:rPr b="1" dirty="0">
                <a:solidFill>
                  <a:schemeClr val="accent4">
                    <a:lumMod val="75000"/>
                  </a:schemeClr>
                </a:solidFill>
                <a:latin typeface="Consolas" panose="020B0609020204030204" pitchFamily="49" charset="0"/>
                <a:sym typeface="Courier"/>
              </a:rPr>
              <a:t>http://</a:t>
            </a:r>
            <a:endParaRPr dirty="0"/>
          </a:p>
        </p:txBody>
      </p:sp>
      <p:pic>
        <p:nvPicPr>
          <p:cNvPr id="3" name="Picture 2">
            <a:extLst>
              <a:ext uri="{FF2B5EF4-FFF2-40B4-BE49-F238E27FC236}">
                <a16:creationId xmlns:a16="http://schemas.microsoft.com/office/drawing/2014/main" id="{3679EA1C-71FC-41A7-A1BF-C9FF2378D3AC}"/>
              </a:ext>
            </a:extLst>
          </p:cNvPr>
          <p:cNvPicPr>
            <a:picLocks noChangeAspect="1"/>
          </p:cNvPicPr>
          <p:nvPr/>
        </p:nvPicPr>
        <p:blipFill>
          <a:blip r:embed="rId2"/>
          <a:stretch>
            <a:fillRect/>
          </a:stretch>
        </p:blipFill>
        <p:spPr>
          <a:xfrm>
            <a:off x="1350105" y="4001294"/>
            <a:ext cx="10128785" cy="1069676"/>
          </a:xfrm>
          <a:prstGeom prst="rect">
            <a:avLst/>
          </a:prstGeom>
        </p:spPr>
      </p:pic>
    </p:spTree>
    <p:extLst>
      <p:ext uri="{BB962C8B-B14F-4D97-AF65-F5344CB8AC3E}">
        <p14:creationId xmlns:p14="http://schemas.microsoft.com/office/powerpoint/2010/main" val="551363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35082" y="6356350"/>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0" name="Rectangle 19"/>
          <p:cNvSpPr/>
          <p:nvPr/>
        </p:nvSpPr>
        <p:spPr>
          <a:xfrm>
            <a:off x="-135082" y="-72736"/>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 name="Title 1">
            <a:extLst>
              <a:ext uri="{FF2B5EF4-FFF2-40B4-BE49-F238E27FC236}">
                <a16:creationId xmlns:a16="http://schemas.microsoft.com/office/drawing/2014/main" id="{93B5AA27-FC4E-2B47-A082-7DB48B2FD863}"/>
              </a:ext>
            </a:extLst>
          </p:cNvPr>
          <p:cNvSpPr>
            <a:spLocks noGrp="1"/>
          </p:cNvSpPr>
          <p:nvPr>
            <p:ph type="title"/>
          </p:nvPr>
        </p:nvSpPr>
        <p:spPr/>
        <p:txBody>
          <a:bodyPr/>
          <a:lstStyle/>
          <a:p>
            <a:r>
              <a:rPr lang="en-JP" dirty="0"/>
              <a:t>How static web pages are processed</a:t>
            </a:r>
          </a:p>
        </p:txBody>
      </p:sp>
      <p:sp>
        <p:nvSpPr>
          <p:cNvPr id="44" name="Content Placeholder 43">
            <a:extLst>
              <a:ext uri="{FF2B5EF4-FFF2-40B4-BE49-F238E27FC236}">
                <a16:creationId xmlns:a16="http://schemas.microsoft.com/office/drawing/2014/main" id="{6838BB0D-F230-D344-B0EE-A0A33B01EC10}"/>
              </a:ext>
            </a:extLst>
          </p:cNvPr>
          <p:cNvSpPr>
            <a:spLocks noGrp="1"/>
          </p:cNvSpPr>
          <p:nvPr>
            <p:ph idx="1"/>
          </p:nvPr>
        </p:nvSpPr>
        <p:spPr>
          <a:xfrm>
            <a:off x="838199" y="3990788"/>
            <a:ext cx="11093245" cy="2867212"/>
          </a:xfrm>
        </p:spPr>
        <p:txBody>
          <a:bodyPr>
            <a:normAutofit/>
          </a:bodyPr>
          <a:lstStyle/>
          <a:p>
            <a:r>
              <a:rPr lang="en-JP" sz="2000"/>
              <a:t>A static webpage is an HTML document stored on a web server and does not change</a:t>
            </a:r>
          </a:p>
          <a:p>
            <a:r>
              <a:rPr lang="en-JP" sz="2000"/>
              <a:t>Usually with filenames .htm .html</a:t>
            </a:r>
          </a:p>
          <a:p>
            <a:r>
              <a:rPr lang="en-JP" sz="2000"/>
              <a:t>When user request a static webpage, the browser send HTTP request include the filename</a:t>
            </a:r>
          </a:p>
          <a:p>
            <a:r>
              <a:rPr lang="en-JP" sz="2000"/>
              <a:t>Web server retrieve HTML from webpage and send it back to browser as part of HTTP response</a:t>
            </a:r>
          </a:p>
          <a:p>
            <a:r>
              <a:rPr lang="en-JP" sz="2000"/>
              <a:t>Browser then renders the HTML into a webpage and display</a:t>
            </a:r>
            <a:endParaRPr lang="en-JP" sz="2000" dirty="0"/>
          </a:p>
        </p:txBody>
      </p:sp>
      <p:grpSp>
        <p:nvGrpSpPr>
          <p:cNvPr id="47" name="Group 46">
            <a:extLst>
              <a:ext uri="{FF2B5EF4-FFF2-40B4-BE49-F238E27FC236}">
                <a16:creationId xmlns:a16="http://schemas.microsoft.com/office/drawing/2014/main" id="{2EF44C54-7025-3544-9DF5-DD8DCCC0F670}"/>
              </a:ext>
            </a:extLst>
          </p:cNvPr>
          <p:cNvGrpSpPr/>
          <p:nvPr/>
        </p:nvGrpSpPr>
        <p:grpSpPr>
          <a:xfrm>
            <a:off x="1916542" y="1572704"/>
            <a:ext cx="8110014" cy="2222449"/>
            <a:chOff x="1916542" y="1690688"/>
            <a:chExt cx="8110014" cy="2222449"/>
          </a:xfrm>
        </p:grpSpPr>
        <p:grpSp>
          <p:nvGrpSpPr>
            <p:cNvPr id="42" name="Group 41">
              <a:extLst>
                <a:ext uri="{FF2B5EF4-FFF2-40B4-BE49-F238E27FC236}">
                  <a16:creationId xmlns:a16="http://schemas.microsoft.com/office/drawing/2014/main" id="{A4EE48F9-225E-9A46-8114-EDB4512FBEA2}"/>
                </a:ext>
              </a:extLst>
            </p:cNvPr>
            <p:cNvGrpSpPr/>
            <p:nvPr/>
          </p:nvGrpSpPr>
          <p:grpSpPr>
            <a:xfrm>
              <a:off x="1916542" y="1690688"/>
              <a:ext cx="8110014" cy="2222449"/>
              <a:chOff x="1916542" y="1690688"/>
              <a:chExt cx="8110014" cy="2222449"/>
            </a:xfrm>
          </p:grpSpPr>
          <p:pic>
            <p:nvPicPr>
              <p:cNvPr id="4" name="Picture 3">
                <a:extLst>
                  <a:ext uri="{FF2B5EF4-FFF2-40B4-BE49-F238E27FC236}">
                    <a16:creationId xmlns:a16="http://schemas.microsoft.com/office/drawing/2014/main" id="{AB19AC01-D897-8743-A929-C29375BA0FAD}"/>
                  </a:ext>
                </a:extLst>
              </p:cNvPr>
              <p:cNvPicPr>
                <a:picLocks noChangeAspect="1"/>
              </p:cNvPicPr>
              <p:nvPr/>
            </p:nvPicPr>
            <p:blipFill>
              <a:blip r:embed="rId2"/>
              <a:stretch>
                <a:fillRect/>
              </a:stretch>
            </p:blipFill>
            <p:spPr>
              <a:xfrm>
                <a:off x="2002913" y="2227407"/>
                <a:ext cx="1096877" cy="1043323"/>
              </a:xfrm>
              <a:prstGeom prst="rect">
                <a:avLst/>
              </a:prstGeom>
            </p:spPr>
          </p:pic>
          <p:pic>
            <p:nvPicPr>
              <p:cNvPr id="5" name="Picture 4">
                <a:extLst>
                  <a:ext uri="{FF2B5EF4-FFF2-40B4-BE49-F238E27FC236}">
                    <a16:creationId xmlns:a16="http://schemas.microsoft.com/office/drawing/2014/main" id="{567AAAFF-8A15-2C49-B9A4-84A43399329F}"/>
                  </a:ext>
                </a:extLst>
              </p:cNvPr>
              <p:cNvPicPr>
                <a:picLocks noChangeAspect="1"/>
              </p:cNvPicPr>
              <p:nvPr/>
            </p:nvPicPr>
            <p:blipFill>
              <a:blip r:embed="rId3"/>
              <a:stretch>
                <a:fillRect/>
              </a:stretch>
            </p:blipFill>
            <p:spPr>
              <a:xfrm>
                <a:off x="6350123" y="2223483"/>
                <a:ext cx="1096878" cy="1043323"/>
              </a:xfrm>
              <a:prstGeom prst="rect">
                <a:avLst/>
              </a:prstGeom>
            </p:spPr>
          </p:pic>
          <p:pic>
            <p:nvPicPr>
              <p:cNvPr id="6" name="Picture 5">
                <a:extLst>
                  <a:ext uri="{FF2B5EF4-FFF2-40B4-BE49-F238E27FC236}">
                    <a16:creationId xmlns:a16="http://schemas.microsoft.com/office/drawing/2014/main" id="{D8D4CEB1-FE1D-A447-886E-7ADF30A9F0A1}"/>
                  </a:ext>
                </a:extLst>
              </p:cNvPr>
              <p:cNvPicPr>
                <a:picLocks noChangeAspect="1"/>
              </p:cNvPicPr>
              <p:nvPr/>
            </p:nvPicPr>
            <p:blipFill>
              <a:blip r:embed="rId4"/>
              <a:stretch>
                <a:fillRect/>
              </a:stretch>
            </p:blipFill>
            <p:spPr>
              <a:xfrm>
                <a:off x="7077355" y="2663015"/>
                <a:ext cx="739291" cy="703196"/>
              </a:xfrm>
              <a:prstGeom prst="rect">
                <a:avLst/>
              </a:prstGeom>
            </p:spPr>
          </p:pic>
          <p:sp>
            <p:nvSpPr>
              <p:cNvPr id="24" name="Freeform 23">
                <a:extLst>
                  <a:ext uri="{FF2B5EF4-FFF2-40B4-BE49-F238E27FC236}">
                    <a16:creationId xmlns:a16="http://schemas.microsoft.com/office/drawing/2014/main" id="{5D425CFA-C584-8444-820B-2533F8D234EF}"/>
                  </a:ext>
                </a:extLst>
              </p:cNvPr>
              <p:cNvSpPr/>
              <p:nvPr/>
            </p:nvSpPr>
            <p:spPr>
              <a:xfrm>
                <a:off x="3613355" y="1690688"/>
                <a:ext cx="2462980" cy="678437"/>
              </a:xfrm>
              <a:custGeom>
                <a:avLst/>
                <a:gdLst>
                  <a:gd name="connsiteX0" fmla="*/ 0 w 2462980"/>
                  <a:gd name="connsiteY0" fmla="*/ 516211 h 530959"/>
                  <a:gd name="connsiteX1" fmla="*/ 958645 w 2462980"/>
                  <a:gd name="connsiteY1" fmla="*/ 17 h 530959"/>
                  <a:gd name="connsiteX2" fmla="*/ 2462980 w 2462980"/>
                  <a:gd name="connsiteY2" fmla="*/ 530959 h 530959"/>
                  <a:gd name="connsiteX0" fmla="*/ 0 w 2462980"/>
                  <a:gd name="connsiteY0" fmla="*/ 663689 h 678437"/>
                  <a:gd name="connsiteX1" fmla="*/ 1179870 w 2462980"/>
                  <a:gd name="connsiteY1" fmla="*/ 11 h 678437"/>
                  <a:gd name="connsiteX2" fmla="*/ 2462980 w 2462980"/>
                  <a:gd name="connsiteY2" fmla="*/ 678437 h 678437"/>
                  <a:gd name="connsiteX0" fmla="*/ 0 w 2462980"/>
                  <a:gd name="connsiteY0" fmla="*/ 663678 h 678426"/>
                  <a:gd name="connsiteX1" fmla="*/ 1179870 w 2462980"/>
                  <a:gd name="connsiteY1" fmla="*/ 0 h 678426"/>
                  <a:gd name="connsiteX2" fmla="*/ 2462980 w 2462980"/>
                  <a:gd name="connsiteY2" fmla="*/ 678426 h 678426"/>
                  <a:gd name="connsiteX0" fmla="*/ 0 w 2462980"/>
                  <a:gd name="connsiteY0" fmla="*/ 663678 h 678426"/>
                  <a:gd name="connsiteX1" fmla="*/ 1179870 w 2462980"/>
                  <a:gd name="connsiteY1" fmla="*/ 0 h 678426"/>
                  <a:gd name="connsiteX2" fmla="*/ 2462980 w 2462980"/>
                  <a:gd name="connsiteY2" fmla="*/ 678426 h 678426"/>
                  <a:gd name="connsiteX0" fmla="*/ 0 w 2462980"/>
                  <a:gd name="connsiteY0" fmla="*/ 663689 h 678437"/>
                  <a:gd name="connsiteX1" fmla="*/ 1179870 w 2462980"/>
                  <a:gd name="connsiteY1" fmla="*/ 11 h 678437"/>
                  <a:gd name="connsiteX2" fmla="*/ 2462980 w 2462980"/>
                  <a:gd name="connsiteY2" fmla="*/ 678437 h 678437"/>
                </a:gdLst>
                <a:ahLst/>
                <a:cxnLst>
                  <a:cxn ang="0">
                    <a:pos x="connsiteX0" y="connsiteY0"/>
                  </a:cxn>
                  <a:cxn ang="0">
                    <a:pos x="connsiteX1" y="connsiteY1"/>
                  </a:cxn>
                  <a:cxn ang="0">
                    <a:pos x="connsiteX2" y="connsiteY2"/>
                  </a:cxn>
                </a:cxnLst>
                <a:rect l="l" t="t" r="r" b="b"/>
                <a:pathLst>
                  <a:path w="2462980" h="678437">
                    <a:moveTo>
                      <a:pt x="0" y="663689"/>
                    </a:moveTo>
                    <a:cubicBezTo>
                      <a:pt x="274074" y="404363"/>
                      <a:pt x="312173" y="-2447"/>
                      <a:pt x="1179870" y="11"/>
                    </a:cubicBezTo>
                    <a:cubicBezTo>
                      <a:pt x="2047567" y="2469"/>
                      <a:pt x="1916061" y="414195"/>
                      <a:pt x="2462980" y="67843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tx1"/>
                  </a:solidFill>
                </a:endParaRPr>
              </a:p>
            </p:txBody>
          </p:sp>
          <p:sp>
            <p:nvSpPr>
              <p:cNvPr id="25" name="Freeform 24">
                <a:extLst>
                  <a:ext uri="{FF2B5EF4-FFF2-40B4-BE49-F238E27FC236}">
                    <a16:creationId xmlns:a16="http://schemas.microsoft.com/office/drawing/2014/main" id="{5D61BC34-EA3D-6043-87BA-869E9B8F8DF9}"/>
                  </a:ext>
                </a:extLst>
              </p:cNvPr>
              <p:cNvSpPr/>
              <p:nvPr/>
            </p:nvSpPr>
            <p:spPr>
              <a:xfrm flipV="1">
                <a:off x="3633020" y="2985910"/>
                <a:ext cx="2462980" cy="717943"/>
              </a:xfrm>
              <a:custGeom>
                <a:avLst/>
                <a:gdLst>
                  <a:gd name="connsiteX0" fmla="*/ 0 w 2462980"/>
                  <a:gd name="connsiteY0" fmla="*/ 516211 h 530959"/>
                  <a:gd name="connsiteX1" fmla="*/ 958645 w 2462980"/>
                  <a:gd name="connsiteY1" fmla="*/ 17 h 530959"/>
                  <a:gd name="connsiteX2" fmla="*/ 2462980 w 2462980"/>
                  <a:gd name="connsiteY2" fmla="*/ 530959 h 530959"/>
                  <a:gd name="connsiteX0" fmla="*/ 0 w 2462980"/>
                  <a:gd name="connsiteY0" fmla="*/ 527346 h 542094"/>
                  <a:gd name="connsiteX1" fmla="*/ 1209368 w 2462980"/>
                  <a:gd name="connsiteY1" fmla="*/ 16 h 542094"/>
                  <a:gd name="connsiteX2" fmla="*/ 2462980 w 2462980"/>
                  <a:gd name="connsiteY2" fmla="*/ 542094 h 542094"/>
                  <a:gd name="connsiteX0" fmla="*/ 0 w 2462980"/>
                  <a:gd name="connsiteY0" fmla="*/ 527346 h 542094"/>
                  <a:gd name="connsiteX1" fmla="*/ 1209368 w 2462980"/>
                  <a:gd name="connsiteY1" fmla="*/ 16 h 542094"/>
                  <a:gd name="connsiteX2" fmla="*/ 2462980 w 2462980"/>
                  <a:gd name="connsiteY2" fmla="*/ 542094 h 542094"/>
                </a:gdLst>
                <a:ahLst/>
                <a:cxnLst>
                  <a:cxn ang="0">
                    <a:pos x="connsiteX0" y="connsiteY0"/>
                  </a:cxn>
                  <a:cxn ang="0">
                    <a:pos x="connsiteX1" y="connsiteY1"/>
                  </a:cxn>
                  <a:cxn ang="0">
                    <a:pos x="connsiteX2" y="connsiteY2"/>
                  </a:cxn>
                </a:cxnLst>
                <a:rect l="l" t="t" r="r" b="b"/>
                <a:pathLst>
                  <a:path w="2462980" h="542094">
                    <a:moveTo>
                      <a:pt x="0" y="527346"/>
                    </a:moveTo>
                    <a:cubicBezTo>
                      <a:pt x="274074" y="268020"/>
                      <a:pt x="371168" y="-2442"/>
                      <a:pt x="1209368" y="16"/>
                    </a:cubicBezTo>
                    <a:cubicBezTo>
                      <a:pt x="2047568" y="2474"/>
                      <a:pt x="1916061" y="277852"/>
                      <a:pt x="2462980" y="542094"/>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27" name="Straight Arrow Connector 26">
                <a:extLst>
                  <a:ext uri="{FF2B5EF4-FFF2-40B4-BE49-F238E27FC236}">
                    <a16:creationId xmlns:a16="http://schemas.microsoft.com/office/drawing/2014/main" id="{D018D158-3D70-3640-9EB9-C98EF3CFBF1E}"/>
                  </a:ext>
                </a:extLst>
              </p:cNvPr>
              <p:cNvCxnSpPr/>
              <p:nvPr/>
            </p:nvCxnSpPr>
            <p:spPr>
              <a:xfrm flipH="1">
                <a:off x="7816646" y="2745143"/>
                <a:ext cx="1046386" cy="0"/>
              </a:xfrm>
              <a:prstGeom prst="straightConnector1">
                <a:avLst/>
              </a:pr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7561817B-C9B5-0E40-8569-94B5AE5454C0}"/>
                  </a:ext>
                </a:extLst>
              </p:cNvPr>
              <p:cNvSpPr txBox="1"/>
              <p:nvPr/>
            </p:nvSpPr>
            <p:spPr>
              <a:xfrm>
                <a:off x="4005050" y="2030570"/>
                <a:ext cx="1616789" cy="369332"/>
              </a:xfrm>
              <a:prstGeom prst="rect">
                <a:avLst/>
              </a:prstGeom>
              <a:noFill/>
            </p:spPr>
            <p:txBody>
              <a:bodyPr wrap="none" rtlCol="0">
                <a:spAutoFit/>
              </a:bodyPr>
              <a:lstStyle/>
              <a:p>
                <a:r>
                  <a:rPr lang="en-JP" dirty="0"/>
                  <a:t>HTTP request</a:t>
                </a:r>
              </a:p>
            </p:txBody>
          </p:sp>
          <p:sp>
            <p:nvSpPr>
              <p:cNvPr id="31" name="TextBox 30">
                <a:extLst>
                  <a:ext uri="{FF2B5EF4-FFF2-40B4-BE49-F238E27FC236}">
                    <a16:creationId xmlns:a16="http://schemas.microsoft.com/office/drawing/2014/main" id="{85058476-5222-D741-ACD7-1C88513E658C}"/>
                  </a:ext>
                </a:extLst>
              </p:cNvPr>
              <p:cNvSpPr txBox="1"/>
              <p:nvPr/>
            </p:nvSpPr>
            <p:spPr>
              <a:xfrm>
                <a:off x="3957229" y="2826253"/>
                <a:ext cx="1796326" cy="646331"/>
              </a:xfrm>
              <a:prstGeom prst="rect">
                <a:avLst/>
              </a:prstGeom>
              <a:noFill/>
            </p:spPr>
            <p:txBody>
              <a:bodyPr wrap="none" rtlCol="0">
                <a:spAutoFit/>
              </a:bodyPr>
              <a:lstStyle/>
              <a:p>
                <a:pPr algn="ctr"/>
                <a:r>
                  <a:rPr lang="en-JP" dirty="0"/>
                  <a:t>HTTP response</a:t>
                </a:r>
                <a:br>
                  <a:rPr lang="en-JP" dirty="0"/>
                </a:br>
                <a:r>
                  <a:rPr lang="en-JP" dirty="0"/>
                  <a:t>(with HTML)</a:t>
                </a:r>
              </a:p>
            </p:txBody>
          </p:sp>
          <p:sp>
            <p:nvSpPr>
              <p:cNvPr id="32" name="TextBox 31">
                <a:extLst>
                  <a:ext uri="{FF2B5EF4-FFF2-40B4-BE49-F238E27FC236}">
                    <a16:creationId xmlns:a16="http://schemas.microsoft.com/office/drawing/2014/main" id="{D68F385F-F0DC-0441-B5C9-DF1899E70126}"/>
                  </a:ext>
                </a:extLst>
              </p:cNvPr>
              <p:cNvSpPr txBox="1"/>
              <p:nvPr/>
            </p:nvSpPr>
            <p:spPr>
              <a:xfrm>
                <a:off x="8863032" y="3266806"/>
                <a:ext cx="1163524" cy="369332"/>
              </a:xfrm>
              <a:prstGeom prst="rect">
                <a:avLst/>
              </a:prstGeom>
              <a:noFill/>
            </p:spPr>
            <p:txBody>
              <a:bodyPr wrap="none" rtlCol="0">
                <a:spAutoFit/>
              </a:bodyPr>
              <a:lstStyle/>
              <a:p>
                <a:r>
                  <a:rPr lang="en-JP" dirty="0"/>
                  <a:t>HTML file</a:t>
                </a:r>
              </a:p>
            </p:txBody>
          </p:sp>
          <p:sp>
            <p:nvSpPr>
              <p:cNvPr id="33" name="TextBox 32">
                <a:extLst>
                  <a:ext uri="{FF2B5EF4-FFF2-40B4-BE49-F238E27FC236}">
                    <a16:creationId xmlns:a16="http://schemas.microsoft.com/office/drawing/2014/main" id="{267C4162-8700-4641-BF77-DE7E0A16F0A2}"/>
                  </a:ext>
                </a:extLst>
              </p:cNvPr>
              <p:cNvSpPr txBox="1"/>
              <p:nvPr/>
            </p:nvSpPr>
            <p:spPr>
              <a:xfrm>
                <a:off x="6326309" y="3266806"/>
                <a:ext cx="1360309" cy="369332"/>
              </a:xfrm>
              <a:prstGeom prst="rect">
                <a:avLst/>
              </a:prstGeom>
              <a:noFill/>
            </p:spPr>
            <p:txBody>
              <a:bodyPr wrap="none" rtlCol="0">
                <a:spAutoFit/>
              </a:bodyPr>
              <a:lstStyle/>
              <a:p>
                <a:r>
                  <a:rPr lang="en-JP" dirty="0"/>
                  <a:t>Web server</a:t>
                </a:r>
              </a:p>
            </p:txBody>
          </p:sp>
          <p:sp>
            <p:nvSpPr>
              <p:cNvPr id="34" name="TextBox 33">
                <a:extLst>
                  <a:ext uri="{FF2B5EF4-FFF2-40B4-BE49-F238E27FC236}">
                    <a16:creationId xmlns:a16="http://schemas.microsoft.com/office/drawing/2014/main" id="{06EC19A0-4111-9D49-B08C-DEFC4816CC93}"/>
                  </a:ext>
                </a:extLst>
              </p:cNvPr>
              <p:cNvSpPr txBox="1"/>
              <p:nvPr/>
            </p:nvSpPr>
            <p:spPr>
              <a:xfrm>
                <a:off x="1916542" y="3266806"/>
                <a:ext cx="1693733" cy="646331"/>
              </a:xfrm>
              <a:prstGeom prst="rect">
                <a:avLst/>
              </a:prstGeom>
              <a:noFill/>
            </p:spPr>
            <p:txBody>
              <a:bodyPr wrap="none" rtlCol="0">
                <a:spAutoFit/>
              </a:bodyPr>
              <a:lstStyle/>
              <a:p>
                <a:pPr algn="ctr"/>
                <a:r>
                  <a:rPr lang="en-JP" dirty="0"/>
                  <a:t>Client</a:t>
                </a:r>
              </a:p>
              <a:p>
                <a:pPr algn="ctr"/>
                <a:r>
                  <a:rPr lang="en-JP" dirty="0"/>
                  <a:t>(Web browser)</a:t>
                </a:r>
              </a:p>
            </p:txBody>
          </p:sp>
        </p:grpSp>
        <p:pic>
          <p:nvPicPr>
            <p:cNvPr id="46" name="Picture 45">
              <a:extLst>
                <a:ext uri="{FF2B5EF4-FFF2-40B4-BE49-F238E27FC236}">
                  <a16:creationId xmlns:a16="http://schemas.microsoft.com/office/drawing/2014/main" id="{3C1C6930-5AAE-794F-807C-56967F0F64E5}"/>
                </a:ext>
              </a:extLst>
            </p:cNvPr>
            <p:cNvPicPr>
              <a:picLocks noChangeAspect="1"/>
            </p:cNvPicPr>
            <p:nvPr/>
          </p:nvPicPr>
          <p:blipFill>
            <a:blip r:embed="rId5"/>
            <a:stretch>
              <a:fillRect/>
            </a:stretch>
          </p:blipFill>
          <p:spPr>
            <a:xfrm>
              <a:off x="8964559" y="2344872"/>
              <a:ext cx="635000" cy="635000"/>
            </a:xfrm>
            <a:prstGeom prst="rect">
              <a:avLst/>
            </a:prstGeom>
          </p:spPr>
        </p:pic>
      </p:grpSp>
      <p:sp>
        <p:nvSpPr>
          <p:cNvPr id="3" name="Slide Number Placeholder 2">
            <a:extLst>
              <a:ext uri="{FF2B5EF4-FFF2-40B4-BE49-F238E27FC236}">
                <a16:creationId xmlns:a16="http://schemas.microsoft.com/office/drawing/2014/main" id="{C64088DB-1A2E-2D40-ADCE-1A1DBBD84F88}"/>
              </a:ext>
            </a:extLst>
          </p:cNvPr>
          <p:cNvSpPr>
            <a:spLocks noGrp="1"/>
          </p:cNvSpPr>
          <p:nvPr>
            <p:ph type="sldNum" sz="quarter" idx="12"/>
          </p:nvPr>
        </p:nvSpPr>
        <p:spPr/>
        <p:txBody>
          <a:bodyPr/>
          <a:lstStyle/>
          <a:p>
            <a:fld id="{5D5576CE-73EB-EC46-BE68-51DD6BBCD28D}" type="slidenum">
              <a:rPr lang="en-JP" smtClean="0"/>
              <a:t>6</a:t>
            </a:fld>
            <a:endParaRPr lang="en-JP"/>
          </a:p>
        </p:txBody>
      </p:sp>
    </p:spTree>
    <p:extLst>
      <p:ext uri="{BB962C8B-B14F-4D97-AF65-F5344CB8AC3E}">
        <p14:creationId xmlns:p14="http://schemas.microsoft.com/office/powerpoint/2010/main" val="492177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Linking on Your Own Site"/>
          <p:cNvSpPr txBox="1">
            <a:spLocks noGrp="1"/>
          </p:cNvSpPr>
          <p:nvPr>
            <p:ph type="title"/>
          </p:nvPr>
        </p:nvSpPr>
        <p:spPr>
          <a:prstGeom prst="rect">
            <a:avLst/>
          </a:prstGeom>
        </p:spPr>
        <p:txBody>
          <a:bodyPr/>
          <a:lstStyle/>
          <a:p>
            <a:r>
              <a:t>Linking on Your Own Site</a:t>
            </a:r>
          </a:p>
        </p:txBody>
      </p:sp>
      <p:sp>
        <p:nvSpPr>
          <p:cNvPr id="99" name="When no protocol is provided, the browser looks on the current server for the resource.…"/>
          <p:cNvSpPr txBox="1">
            <a:spLocks noGrp="1"/>
          </p:cNvSpPr>
          <p:nvPr>
            <p:ph idx="1"/>
          </p:nvPr>
        </p:nvSpPr>
        <p:spPr>
          <a:prstGeom prst="rect">
            <a:avLst/>
          </a:prstGeom>
        </p:spPr>
        <p:txBody>
          <a:bodyPr anchor="t"/>
          <a:lstStyle/>
          <a:p>
            <a:pPr>
              <a:defRPr sz="3000"/>
            </a:pPr>
            <a:r>
              <a:rPr dirty="0"/>
              <a:t>When no protocol is provided, the browser looks on the current server for the resource. </a:t>
            </a:r>
          </a:p>
          <a:p>
            <a:pPr>
              <a:defRPr sz="3000"/>
            </a:pPr>
            <a:r>
              <a:rPr dirty="0"/>
              <a:t>A </a:t>
            </a:r>
            <a:r>
              <a:rPr sz="3000" b="1" dirty="0">
                <a:solidFill>
                  <a:srgbClr val="A31AA6"/>
                </a:solidFill>
                <a:sym typeface="Helvetica"/>
              </a:rPr>
              <a:t>relative</a:t>
            </a:r>
            <a:r>
              <a:rPr b="1" dirty="0">
                <a:latin typeface="+mj-lt"/>
                <a:ea typeface="+mj-ea"/>
                <a:cs typeface="+mj-cs"/>
                <a:sym typeface="Helvetica"/>
              </a:rPr>
              <a:t> </a:t>
            </a:r>
            <a:r>
              <a:rPr sz="3000" b="1" dirty="0">
                <a:solidFill>
                  <a:srgbClr val="A31AA6"/>
                </a:solidFill>
                <a:sym typeface="Helvetica"/>
              </a:rPr>
              <a:t>pathname</a:t>
            </a:r>
            <a:r>
              <a:rPr dirty="0"/>
              <a:t> describes how to get to the resource starting from the current document.</a:t>
            </a:r>
          </a:p>
          <a:p>
            <a:pPr>
              <a:defRPr sz="3000"/>
            </a:pPr>
            <a:r>
              <a:rPr dirty="0"/>
              <a:t>Pathnames follow UNIX syntax conventions.</a:t>
            </a:r>
          </a:p>
        </p:txBody>
      </p:sp>
    </p:spTree>
    <p:extLst>
      <p:ext uri="{BB962C8B-B14F-4D97-AF65-F5344CB8AC3E}">
        <p14:creationId xmlns:p14="http://schemas.microsoft.com/office/powerpoint/2010/main" val="4041830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Example Server Directory Structure"/>
          <p:cNvSpPr txBox="1">
            <a:spLocks noGrp="1"/>
          </p:cNvSpPr>
          <p:nvPr>
            <p:ph type="title"/>
          </p:nvPr>
        </p:nvSpPr>
        <p:spPr>
          <a:prstGeom prst="rect">
            <a:avLst/>
          </a:prstGeom>
        </p:spPr>
        <p:txBody>
          <a:bodyPr/>
          <a:lstStyle/>
          <a:p>
            <a:r>
              <a:t>Example Server Directory Structure</a:t>
            </a:r>
          </a:p>
        </p:txBody>
      </p:sp>
      <p:sp>
        <p:nvSpPr>
          <p:cNvPr id="102" name="The following relative pathname discussions are based on this site structure.…"/>
          <p:cNvSpPr txBox="1">
            <a:spLocks noGrp="1"/>
          </p:cNvSpPr>
          <p:nvPr>
            <p:ph idx="1"/>
          </p:nvPr>
        </p:nvSpPr>
        <p:spPr>
          <a:prstGeom prst="rect">
            <a:avLst/>
          </a:prstGeom>
        </p:spPr>
        <p:txBody>
          <a:bodyPr>
            <a:normAutofit/>
          </a:bodyPr>
          <a:lstStyle/>
          <a:p>
            <a:pPr marL="0" indent="0" defTabSz="386106">
              <a:spcBef>
                <a:spcPts val="2742"/>
              </a:spcBef>
              <a:buNone/>
              <a:defRPr sz="2820"/>
            </a:pPr>
            <a:r>
              <a:rPr lang="en-US" dirty="0"/>
              <a:t>In this section, we will use this site structure</a:t>
            </a:r>
            <a:endParaRPr dirty="0"/>
          </a:p>
          <a:p>
            <a:pPr marL="0" indent="0" defTabSz="386106">
              <a:spcBef>
                <a:spcPts val="1266"/>
              </a:spcBef>
              <a:buNone/>
              <a:defRPr sz="2820"/>
            </a:pPr>
            <a:r>
              <a:rPr dirty="0"/>
              <a:t>The root directory is called </a:t>
            </a:r>
            <a:br>
              <a:rPr lang="en-US" dirty="0"/>
            </a:br>
            <a:r>
              <a:rPr b="1" i="1" dirty="0" err="1">
                <a:solidFill>
                  <a:schemeClr val="accent4">
                    <a:lumMod val="75000"/>
                  </a:schemeClr>
                </a:solidFill>
                <a:latin typeface="Consolas" panose="020B0609020204030204" pitchFamily="49" charset="0"/>
                <a:sym typeface="Helvetica"/>
              </a:rPr>
              <a:t>jenskitchen</a:t>
            </a:r>
            <a:r>
              <a:rPr dirty="0"/>
              <a:t>.</a:t>
            </a:r>
          </a:p>
        </p:txBody>
      </p:sp>
      <p:pic>
        <p:nvPicPr>
          <p:cNvPr id="103" name="lwd5_0604_site.png" descr="lwd5_0604_site.png"/>
          <p:cNvPicPr>
            <a:picLocks noChangeAspect="1"/>
          </p:cNvPicPr>
          <p:nvPr/>
        </p:nvPicPr>
        <p:blipFill>
          <a:blip r:embed="rId2"/>
          <a:stretch>
            <a:fillRect/>
          </a:stretch>
        </p:blipFill>
        <p:spPr>
          <a:xfrm>
            <a:off x="5722697" y="1577797"/>
            <a:ext cx="6349560" cy="4846993"/>
          </a:xfrm>
          <a:prstGeom prst="rect">
            <a:avLst/>
          </a:prstGeom>
          <a:ln w="12700">
            <a:miter lim="400000"/>
          </a:ln>
        </p:spPr>
      </p:pic>
      <p:sp>
        <p:nvSpPr>
          <p:cNvPr id="104" name="How it looks in the MacOS Finder"/>
          <p:cNvSpPr txBox="1"/>
          <p:nvPr/>
        </p:nvSpPr>
        <p:spPr>
          <a:xfrm>
            <a:off x="3946192" y="4985956"/>
            <a:ext cx="1751545" cy="56780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normAutofit/>
          </a:bodyPr>
          <a:lstStyle>
            <a:lvl1pPr algn="r">
              <a:spcBef>
                <a:spcPts val="4200"/>
              </a:spcBef>
              <a:defRPr sz="1800" b="1">
                <a:solidFill>
                  <a:schemeClr val="accent4"/>
                </a:solidFill>
                <a:latin typeface="+mj-lt"/>
                <a:ea typeface="+mj-ea"/>
                <a:cs typeface="+mj-cs"/>
                <a:sym typeface="Helvetica"/>
              </a:defRPr>
            </a:lvl1pPr>
          </a:lstStyle>
          <a:p>
            <a:r>
              <a:rPr sz="1266" dirty="0"/>
              <a:t>How it looks in the </a:t>
            </a:r>
            <a:r>
              <a:rPr sz="1266" dirty="0" err="1"/>
              <a:t>MacOS</a:t>
            </a:r>
            <a:r>
              <a:rPr sz="1266" dirty="0"/>
              <a:t> Finder</a:t>
            </a:r>
          </a:p>
        </p:txBody>
      </p:sp>
    </p:spTree>
    <p:extLst>
      <p:ext uri="{BB962C8B-B14F-4D97-AF65-F5344CB8AC3E}">
        <p14:creationId xmlns:p14="http://schemas.microsoft.com/office/powerpoint/2010/main" val="1775646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Linking in the Same Directory"/>
          <p:cNvSpPr txBox="1">
            <a:spLocks noGrp="1"/>
          </p:cNvSpPr>
          <p:nvPr>
            <p:ph type="title"/>
          </p:nvPr>
        </p:nvSpPr>
        <p:spPr>
          <a:prstGeom prst="rect">
            <a:avLst/>
          </a:prstGeom>
        </p:spPr>
        <p:txBody>
          <a:bodyPr/>
          <a:lstStyle/>
          <a:p>
            <a:r>
              <a:t>Linking in the Same Directory</a:t>
            </a:r>
          </a:p>
        </p:txBody>
      </p:sp>
      <p:sp>
        <p:nvSpPr>
          <p:cNvPr id="2" name="Content Placeholder 1">
            <a:extLst>
              <a:ext uri="{FF2B5EF4-FFF2-40B4-BE49-F238E27FC236}">
                <a16:creationId xmlns:a16="http://schemas.microsoft.com/office/drawing/2014/main" id="{340943F6-723C-7146-B540-7C04F2FCD847}"/>
              </a:ext>
            </a:extLst>
          </p:cNvPr>
          <p:cNvSpPr>
            <a:spLocks noGrp="1"/>
          </p:cNvSpPr>
          <p:nvPr>
            <p:ph idx="1"/>
          </p:nvPr>
        </p:nvSpPr>
        <p:spPr>
          <a:xfrm>
            <a:off x="838200" y="1825625"/>
            <a:ext cx="5257800" cy="4351338"/>
          </a:xfrm>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When the linked document is in the same directory as the current document, just provide its filename:</a:t>
            </a:r>
          </a:p>
          <a:p>
            <a:endParaRPr lang="en-JP" dirty="0"/>
          </a:p>
        </p:txBody>
      </p:sp>
      <p:pic>
        <p:nvPicPr>
          <p:cNvPr id="107" name="lwd5_0605_samedir.png" descr="lwd5_0605_samedir.png"/>
          <p:cNvPicPr>
            <a:picLocks noChangeAspect="1"/>
          </p:cNvPicPr>
          <p:nvPr/>
        </p:nvPicPr>
        <p:blipFill>
          <a:blip r:embed="rId2"/>
          <a:stretch>
            <a:fillRect/>
          </a:stretch>
        </p:blipFill>
        <p:spPr>
          <a:xfrm>
            <a:off x="5926258" y="1781154"/>
            <a:ext cx="5836437" cy="3834716"/>
          </a:xfrm>
          <a:prstGeom prst="rect">
            <a:avLst/>
          </a:prstGeom>
          <a:ln w="12700">
            <a:miter lim="400000"/>
          </a:ln>
        </p:spPr>
      </p:pic>
      <p:sp>
        <p:nvSpPr>
          <p:cNvPr id="108" name="When the linked document is in the same directory as the current document, just provide its filename:…"/>
          <p:cNvSpPr txBox="1"/>
          <p:nvPr/>
        </p:nvSpPr>
        <p:spPr>
          <a:xfrm>
            <a:off x="1877638" y="2824171"/>
            <a:ext cx="2503749" cy="3317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endParaRPr sz="1687" dirty="0"/>
          </a:p>
        </p:txBody>
      </p:sp>
      <p:sp>
        <p:nvSpPr>
          <p:cNvPr id="3" name="Rectangle 2">
            <a:extLst>
              <a:ext uri="{FF2B5EF4-FFF2-40B4-BE49-F238E27FC236}">
                <a16:creationId xmlns:a16="http://schemas.microsoft.com/office/drawing/2014/main" id="{E46A0EC8-26BF-4F41-96DB-5A9E86D90925}"/>
              </a:ext>
            </a:extLst>
          </p:cNvPr>
          <p:cNvSpPr/>
          <p:nvPr/>
        </p:nvSpPr>
        <p:spPr>
          <a:xfrm>
            <a:off x="1030296" y="3991305"/>
            <a:ext cx="3536546" cy="523220"/>
          </a:xfrm>
          <a:prstGeom prst="rect">
            <a:avLst/>
          </a:prstGeom>
        </p:spPr>
        <p:txBody>
          <a:bodyPr wrap="non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4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=“about.html”</a:t>
            </a:r>
          </a:p>
        </p:txBody>
      </p:sp>
    </p:spTree>
    <p:extLst>
      <p:ext uri="{BB962C8B-B14F-4D97-AF65-F5344CB8AC3E}">
        <p14:creationId xmlns:p14="http://schemas.microsoft.com/office/powerpoint/2010/main" val="3769681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Linking into a Lower Directory"/>
          <p:cNvSpPr txBox="1">
            <a:spLocks noGrp="1"/>
          </p:cNvSpPr>
          <p:nvPr>
            <p:ph type="title"/>
          </p:nvPr>
        </p:nvSpPr>
        <p:spPr>
          <a:prstGeom prst="rect">
            <a:avLst/>
          </a:prstGeom>
        </p:spPr>
        <p:txBody>
          <a:bodyPr/>
          <a:lstStyle/>
          <a:p>
            <a:r>
              <a:t>Linking into a Lower Directory</a:t>
            </a:r>
          </a:p>
        </p:txBody>
      </p:sp>
      <p:sp>
        <p:nvSpPr>
          <p:cNvPr id="2" name="Content Placeholder 1">
            <a:extLst>
              <a:ext uri="{FF2B5EF4-FFF2-40B4-BE49-F238E27FC236}">
                <a16:creationId xmlns:a16="http://schemas.microsoft.com/office/drawing/2014/main" id="{C6478C15-5D9C-BA46-9FC1-CA3A5FB9DA48}"/>
              </a:ext>
            </a:extLst>
          </p:cNvPr>
          <p:cNvSpPr>
            <a:spLocks noGrp="1"/>
          </p:cNvSpPr>
          <p:nvPr>
            <p:ph idx="1"/>
          </p:nvPr>
        </p:nvSpPr>
        <p:spPr>
          <a:xfrm>
            <a:off x="838201" y="1825625"/>
            <a:ext cx="5257800" cy="4351338"/>
          </a:xfrm>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If the linked file is in a directory, include the directory name in the path.</a:t>
            </a:r>
          </a:p>
          <a:p>
            <a:endParaRPr lang="en-JP" b="1" dirty="0">
              <a:solidFill>
                <a:schemeClr val="accent4">
                  <a:lumMod val="75000"/>
                </a:schemeClr>
              </a:solidFill>
              <a:latin typeface="Consolas" panose="020B0609020204030204" pitchFamily="49" charset="0"/>
            </a:endParaRPr>
          </a:p>
        </p:txBody>
      </p:sp>
      <p:pic>
        <p:nvPicPr>
          <p:cNvPr id="111" name="lwd5_0606_1dirdown.png" descr="lwd5_0606_1dirdown.png"/>
          <p:cNvPicPr>
            <a:picLocks noChangeAspect="1"/>
          </p:cNvPicPr>
          <p:nvPr/>
        </p:nvPicPr>
        <p:blipFill>
          <a:blip r:embed="rId2"/>
          <a:stretch>
            <a:fillRect/>
          </a:stretch>
        </p:blipFill>
        <p:spPr>
          <a:xfrm>
            <a:off x="6346422" y="1775134"/>
            <a:ext cx="5653848" cy="3714749"/>
          </a:xfrm>
          <a:prstGeom prst="rect">
            <a:avLst/>
          </a:prstGeom>
          <a:ln w="12700">
            <a:miter lim="400000"/>
          </a:ln>
        </p:spPr>
      </p:pic>
      <p:sp>
        <p:nvSpPr>
          <p:cNvPr id="112" name="If the linked file is in a directory, include the directory name in the path.…"/>
          <p:cNvSpPr txBox="1"/>
          <p:nvPr/>
        </p:nvSpPr>
        <p:spPr>
          <a:xfrm>
            <a:off x="2579805" y="1797257"/>
            <a:ext cx="7032390" cy="3317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endParaRPr sz="1687" dirty="0"/>
          </a:p>
        </p:txBody>
      </p:sp>
      <p:sp>
        <p:nvSpPr>
          <p:cNvPr id="3" name="Rectangle 2">
            <a:extLst>
              <a:ext uri="{FF2B5EF4-FFF2-40B4-BE49-F238E27FC236}">
                <a16:creationId xmlns:a16="http://schemas.microsoft.com/office/drawing/2014/main" id="{6FA70236-64F9-9E49-AEFD-BCFFC2DD208F}"/>
              </a:ext>
            </a:extLst>
          </p:cNvPr>
          <p:cNvSpPr/>
          <p:nvPr/>
        </p:nvSpPr>
        <p:spPr>
          <a:xfrm>
            <a:off x="978278" y="3770461"/>
            <a:ext cx="5311069" cy="523220"/>
          </a:xfrm>
          <a:prstGeom prst="rect">
            <a:avLst/>
          </a:prstGeom>
        </p:spPr>
        <p:txBody>
          <a:bodyPr wrap="non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4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=“recipes/salmon.html”</a:t>
            </a:r>
          </a:p>
        </p:txBody>
      </p:sp>
    </p:spTree>
    <p:extLst>
      <p:ext uri="{BB962C8B-B14F-4D97-AF65-F5344CB8AC3E}">
        <p14:creationId xmlns:p14="http://schemas.microsoft.com/office/powerpoint/2010/main" val="3566116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Linking into Two Directories"/>
          <p:cNvSpPr txBox="1">
            <a:spLocks noGrp="1"/>
          </p:cNvSpPr>
          <p:nvPr>
            <p:ph type="title"/>
          </p:nvPr>
        </p:nvSpPr>
        <p:spPr>
          <a:prstGeom prst="rect">
            <a:avLst/>
          </a:prstGeom>
        </p:spPr>
        <p:txBody>
          <a:bodyPr/>
          <a:lstStyle/>
          <a:p>
            <a:r>
              <a:t>Linking into Two Directories</a:t>
            </a:r>
          </a:p>
        </p:txBody>
      </p:sp>
      <p:sp>
        <p:nvSpPr>
          <p:cNvPr id="2" name="Content Placeholder 1">
            <a:extLst>
              <a:ext uri="{FF2B5EF4-FFF2-40B4-BE49-F238E27FC236}">
                <a16:creationId xmlns:a16="http://schemas.microsoft.com/office/drawing/2014/main" id="{19E601F7-2027-014A-81AB-1AEBC731CE30}"/>
              </a:ext>
            </a:extLst>
          </p:cNvPr>
          <p:cNvSpPr>
            <a:spLocks noGrp="1"/>
          </p:cNvSpPr>
          <p:nvPr>
            <p:ph idx="1"/>
          </p:nvPr>
        </p:nvSpPr>
        <p:spPr>
          <a:xfrm>
            <a:off x="838200" y="1825625"/>
            <a:ext cx="4928419" cy="4351338"/>
          </a:xfrm>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Include each subdirectory name in the path to the linked document:</a:t>
            </a:r>
          </a:p>
          <a:p>
            <a:endParaRPr lang="en-JP" dirty="0"/>
          </a:p>
        </p:txBody>
      </p:sp>
      <p:sp>
        <p:nvSpPr>
          <p:cNvPr id="115" name="Include each subdirectory name in the path to the linked document:…"/>
          <p:cNvSpPr txBox="1"/>
          <p:nvPr/>
        </p:nvSpPr>
        <p:spPr>
          <a:xfrm>
            <a:off x="1955320" y="1681171"/>
            <a:ext cx="8281361" cy="3317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endParaRPr sz="1687" dirty="0"/>
          </a:p>
        </p:txBody>
      </p:sp>
      <p:pic>
        <p:nvPicPr>
          <p:cNvPr id="116" name="lwd5_0607_2dirdown.png" descr="lwd5_0607_2dirdown.png"/>
          <p:cNvPicPr>
            <a:picLocks noChangeAspect="1"/>
          </p:cNvPicPr>
          <p:nvPr/>
        </p:nvPicPr>
        <p:blipFill>
          <a:blip r:embed="rId2"/>
          <a:stretch>
            <a:fillRect/>
          </a:stretch>
        </p:blipFill>
        <p:spPr>
          <a:xfrm>
            <a:off x="6358378" y="1938512"/>
            <a:ext cx="5713417" cy="3753888"/>
          </a:xfrm>
          <a:prstGeom prst="rect">
            <a:avLst/>
          </a:prstGeom>
          <a:ln w="12700">
            <a:miter lim="400000"/>
          </a:ln>
        </p:spPr>
      </p:pic>
      <p:sp>
        <p:nvSpPr>
          <p:cNvPr id="3" name="Rectangle 2">
            <a:extLst>
              <a:ext uri="{FF2B5EF4-FFF2-40B4-BE49-F238E27FC236}">
                <a16:creationId xmlns:a16="http://schemas.microsoft.com/office/drawing/2014/main" id="{9B86579D-C4AF-A349-B28D-F8035705CA71}"/>
              </a:ext>
            </a:extLst>
          </p:cNvPr>
          <p:cNvSpPr/>
          <p:nvPr/>
        </p:nvSpPr>
        <p:spPr>
          <a:xfrm>
            <a:off x="120205" y="3292236"/>
            <a:ext cx="7117357" cy="523220"/>
          </a:xfrm>
          <a:prstGeom prst="rect">
            <a:avLst/>
          </a:prstGeom>
        </p:spPr>
        <p:txBody>
          <a:bodyPr wrap="squar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4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=“recipes/pasta/couscous.html”</a:t>
            </a:r>
          </a:p>
        </p:txBody>
      </p:sp>
    </p:spTree>
    <p:extLst>
      <p:ext uri="{BB962C8B-B14F-4D97-AF65-F5344CB8AC3E}">
        <p14:creationId xmlns:p14="http://schemas.microsoft.com/office/powerpoint/2010/main" val="1403447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Linking to a Higher Directory"/>
          <p:cNvSpPr txBox="1">
            <a:spLocks noGrp="1"/>
          </p:cNvSpPr>
          <p:nvPr>
            <p:ph type="title"/>
          </p:nvPr>
        </p:nvSpPr>
        <p:spPr>
          <a:prstGeom prst="rect">
            <a:avLst/>
          </a:prstGeom>
        </p:spPr>
        <p:txBody>
          <a:bodyPr/>
          <a:lstStyle/>
          <a:p>
            <a:r>
              <a:t>Linking to a Higher Directory</a:t>
            </a:r>
          </a:p>
        </p:txBody>
      </p:sp>
      <p:sp>
        <p:nvSpPr>
          <p:cNvPr id="2" name="Content Placeholder 1">
            <a:extLst>
              <a:ext uri="{FF2B5EF4-FFF2-40B4-BE49-F238E27FC236}">
                <a16:creationId xmlns:a16="http://schemas.microsoft.com/office/drawing/2014/main" id="{2AC04E7C-BC46-1B4E-9AB5-C9C3CB00CD9C}"/>
              </a:ext>
            </a:extLst>
          </p:cNvPr>
          <p:cNvSpPr>
            <a:spLocks noGrp="1"/>
          </p:cNvSpPr>
          <p:nvPr>
            <p:ph idx="1"/>
          </p:nvPr>
        </p:nvSpPr>
        <p:spPr>
          <a:xfrm>
            <a:off x="838200" y="1825625"/>
            <a:ext cx="4928419" cy="4351338"/>
          </a:xfrm>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To back up a level, the </a:t>
            </a:r>
            <a:r>
              <a:rPr lang="en-US" b="1" dirty="0">
                <a:solidFill>
                  <a:schemeClr val="accent4">
                    <a:lumMod val="75000"/>
                  </a:schemeClr>
                </a:solidFill>
                <a:latin typeface="Consolas" panose="020B0609020204030204" pitchFamily="49" charset="0"/>
                <a:sym typeface="Courier"/>
              </a:rPr>
              <a:t>../</a:t>
            </a:r>
            <a:r>
              <a:rPr lang="en-US" dirty="0"/>
              <a:t> stands in for the name of the higher directory:</a:t>
            </a:r>
          </a:p>
          <a:p>
            <a:endParaRPr lang="en-JP" dirty="0"/>
          </a:p>
        </p:txBody>
      </p:sp>
      <p:sp>
        <p:nvSpPr>
          <p:cNvPr id="119" name="To back up a level, the ../ stands in for the name of the higher directory:…"/>
          <p:cNvSpPr txBox="1"/>
          <p:nvPr/>
        </p:nvSpPr>
        <p:spPr>
          <a:xfrm>
            <a:off x="2373812" y="1762765"/>
            <a:ext cx="7444377" cy="3317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endParaRPr sz="1687" dirty="0"/>
          </a:p>
        </p:txBody>
      </p:sp>
      <p:pic>
        <p:nvPicPr>
          <p:cNvPr id="120" name="lwd5_0608_1dirback.png" descr="lwd5_0608_1dirback.png"/>
          <p:cNvPicPr>
            <a:picLocks noChangeAspect="1"/>
          </p:cNvPicPr>
          <p:nvPr/>
        </p:nvPicPr>
        <p:blipFill>
          <a:blip r:embed="rId2"/>
          <a:stretch>
            <a:fillRect/>
          </a:stretch>
        </p:blipFill>
        <p:spPr>
          <a:xfrm>
            <a:off x="6096000" y="2094523"/>
            <a:ext cx="5733538" cy="3767108"/>
          </a:xfrm>
          <a:prstGeom prst="rect">
            <a:avLst/>
          </a:prstGeom>
          <a:ln w="12700">
            <a:miter lim="400000"/>
          </a:ln>
        </p:spPr>
      </p:pic>
      <p:sp>
        <p:nvSpPr>
          <p:cNvPr id="3" name="Rectangle 2">
            <a:extLst>
              <a:ext uri="{FF2B5EF4-FFF2-40B4-BE49-F238E27FC236}">
                <a16:creationId xmlns:a16="http://schemas.microsoft.com/office/drawing/2014/main" id="{7442F5D6-8734-774D-88CE-A551A9AA7C42}"/>
              </a:ext>
            </a:extLst>
          </p:cNvPr>
          <p:cNvSpPr/>
          <p:nvPr/>
        </p:nvSpPr>
        <p:spPr>
          <a:xfrm>
            <a:off x="1579245" y="3904910"/>
            <a:ext cx="4128053" cy="523220"/>
          </a:xfrm>
          <a:prstGeom prst="rect">
            <a:avLst/>
          </a:prstGeom>
        </p:spPr>
        <p:txBody>
          <a:bodyPr wrap="non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4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=“../index.html”</a:t>
            </a:r>
          </a:p>
        </p:txBody>
      </p:sp>
    </p:spTree>
    <p:extLst>
      <p:ext uri="{BB962C8B-B14F-4D97-AF65-F5344CB8AC3E}">
        <p14:creationId xmlns:p14="http://schemas.microsoft.com/office/powerpoint/2010/main" val="1300178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inking Up Two Directory Levels"/>
          <p:cNvSpPr txBox="1">
            <a:spLocks noGrp="1"/>
          </p:cNvSpPr>
          <p:nvPr>
            <p:ph type="title"/>
          </p:nvPr>
        </p:nvSpPr>
        <p:spPr>
          <a:prstGeom prst="rect">
            <a:avLst/>
          </a:prstGeom>
        </p:spPr>
        <p:txBody>
          <a:bodyPr>
            <a:normAutofit/>
          </a:bodyPr>
          <a:lstStyle/>
          <a:p>
            <a:r>
              <a:t>Linking Up Two Directory Levels</a:t>
            </a:r>
          </a:p>
        </p:txBody>
      </p:sp>
      <p:sp>
        <p:nvSpPr>
          <p:cNvPr id="2" name="Content Placeholder 1">
            <a:extLst>
              <a:ext uri="{FF2B5EF4-FFF2-40B4-BE49-F238E27FC236}">
                <a16:creationId xmlns:a16="http://schemas.microsoft.com/office/drawing/2014/main" id="{350E31C2-5053-6040-8987-A1B645D4A089}"/>
              </a:ext>
            </a:extLst>
          </p:cNvPr>
          <p:cNvSpPr>
            <a:spLocks noGrp="1"/>
          </p:cNvSpPr>
          <p:nvPr>
            <p:ph idx="1"/>
          </p:nvPr>
        </p:nvSpPr>
        <p:spPr>
          <a:xfrm>
            <a:off x="838200" y="1825625"/>
            <a:ext cx="5123624" cy="4351338"/>
          </a:xfrm>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Include a </a:t>
            </a:r>
            <a:r>
              <a:rPr lang="en-US" b="1" dirty="0">
                <a:solidFill>
                  <a:schemeClr val="accent4">
                    <a:lumMod val="75000"/>
                  </a:schemeClr>
                </a:solidFill>
                <a:latin typeface="Consolas" panose="020B0609020204030204" pitchFamily="49" charset="0"/>
                <a:sym typeface="Courier"/>
              </a:rPr>
              <a:t>../</a:t>
            </a:r>
            <a:r>
              <a:rPr lang="en-US" dirty="0"/>
              <a:t> for each level you need to back up to:</a:t>
            </a:r>
          </a:p>
          <a:p>
            <a:endParaRPr lang="en-JP" dirty="0"/>
          </a:p>
        </p:txBody>
      </p:sp>
      <p:pic>
        <p:nvPicPr>
          <p:cNvPr id="124" name="lwd5_0609_2dirback.png" descr="lwd5_0609_2dirback.png"/>
          <p:cNvPicPr>
            <a:picLocks noChangeAspect="1"/>
          </p:cNvPicPr>
          <p:nvPr/>
        </p:nvPicPr>
        <p:blipFill>
          <a:blip r:embed="rId2"/>
          <a:stretch>
            <a:fillRect/>
          </a:stretch>
        </p:blipFill>
        <p:spPr>
          <a:xfrm>
            <a:off x="6230177" y="1825625"/>
            <a:ext cx="5728601" cy="3763864"/>
          </a:xfrm>
          <a:prstGeom prst="rect">
            <a:avLst/>
          </a:prstGeom>
          <a:ln w="12700">
            <a:miter lim="400000"/>
          </a:ln>
        </p:spPr>
      </p:pic>
      <p:sp>
        <p:nvSpPr>
          <p:cNvPr id="3" name="Rectangle 2">
            <a:extLst>
              <a:ext uri="{FF2B5EF4-FFF2-40B4-BE49-F238E27FC236}">
                <a16:creationId xmlns:a16="http://schemas.microsoft.com/office/drawing/2014/main" id="{A305E0BA-1DA8-034D-98A4-A0D255A67F73}"/>
              </a:ext>
            </a:extLst>
          </p:cNvPr>
          <p:cNvSpPr/>
          <p:nvPr/>
        </p:nvSpPr>
        <p:spPr>
          <a:xfrm>
            <a:off x="984179" y="3358561"/>
            <a:ext cx="4719562" cy="523220"/>
          </a:xfrm>
          <a:prstGeom prst="rect">
            <a:avLst/>
          </a:prstGeom>
        </p:spPr>
        <p:txBody>
          <a:bodyPr wrap="non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7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=“../../index.html”</a:t>
            </a:r>
          </a:p>
        </p:txBody>
      </p:sp>
    </p:spTree>
    <p:extLst>
      <p:ext uri="{BB962C8B-B14F-4D97-AF65-F5344CB8AC3E}">
        <p14:creationId xmlns:p14="http://schemas.microsoft.com/office/powerpoint/2010/main" val="3242270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ite Root Relative Paths"/>
          <p:cNvSpPr txBox="1">
            <a:spLocks noGrp="1"/>
          </p:cNvSpPr>
          <p:nvPr>
            <p:ph type="title"/>
          </p:nvPr>
        </p:nvSpPr>
        <p:spPr>
          <a:prstGeom prst="rect">
            <a:avLst/>
          </a:prstGeom>
        </p:spPr>
        <p:txBody>
          <a:bodyPr/>
          <a:lstStyle/>
          <a:p>
            <a:r>
              <a:rPr dirty="0"/>
              <a:t>Site Root Relative Paths</a:t>
            </a:r>
          </a:p>
        </p:txBody>
      </p:sp>
      <p:sp>
        <p:nvSpPr>
          <p:cNvPr id="2" name="Content Placeholder 1">
            <a:extLst>
              <a:ext uri="{FF2B5EF4-FFF2-40B4-BE49-F238E27FC236}">
                <a16:creationId xmlns:a16="http://schemas.microsoft.com/office/drawing/2014/main" id="{1C5D16F5-782D-A243-893F-F41B5AD179A7}"/>
              </a:ext>
            </a:extLst>
          </p:cNvPr>
          <p:cNvSpPr>
            <a:spLocks noGrp="1"/>
          </p:cNvSpPr>
          <p:nvPr>
            <p:ph idx="1"/>
          </p:nvPr>
        </p:nvSpPr>
        <p:spPr>
          <a:xfrm>
            <a:off x="838200" y="1825625"/>
            <a:ext cx="5257800" cy="2645917"/>
          </a:xfrm>
        </p:spPr>
        <p:txBody>
          <a:bodyPr>
            <a:normAutofit/>
          </a:bodyPr>
          <a:lstStyle/>
          <a:p>
            <a:r>
              <a:rPr lang="en-US" dirty="0"/>
              <a:t>Starting the path with a slash </a:t>
            </a:r>
            <a:r>
              <a:rPr lang="en-US" b="1" dirty="0">
                <a:solidFill>
                  <a:schemeClr val="accent4">
                    <a:lumMod val="75000"/>
                  </a:schemeClr>
                </a:solidFill>
                <a:latin typeface="Consolas" panose="020B0609020204030204" pitchFamily="49" charset="0"/>
              </a:rPr>
              <a:t>/</a:t>
            </a:r>
            <a:r>
              <a:rPr lang="en-US" dirty="0"/>
              <a:t> means the pathname starts at the root directory. You don’t need to write the name of the directory.</a:t>
            </a:r>
            <a:endParaRPr lang="en-JP" dirty="0"/>
          </a:p>
        </p:txBody>
      </p:sp>
      <p:pic>
        <p:nvPicPr>
          <p:cNvPr id="128" name="lwd5_0610_rootrelative.png" descr="lwd5_0610_rootrelative.png"/>
          <p:cNvPicPr>
            <a:picLocks noChangeAspect="1"/>
          </p:cNvPicPr>
          <p:nvPr/>
        </p:nvPicPr>
        <p:blipFill>
          <a:blip r:embed="rId2"/>
          <a:stretch>
            <a:fillRect/>
          </a:stretch>
        </p:blipFill>
        <p:spPr>
          <a:xfrm>
            <a:off x="6305830" y="1700187"/>
            <a:ext cx="5652948" cy="3714158"/>
          </a:xfrm>
          <a:prstGeom prst="rect">
            <a:avLst/>
          </a:prstGeom>
          <a:ln w="12700">
            <a:miter lim="400000"/>
          </a:ln>
        </p:spPr>
      </p:pic>
      <p:sp>
        <p:nvSpPr>
          <p:cNvPr id="129" name="NOTE: Site root relative URLs are more flexible because they work from any document on the site.…"/>
          <p:cNvSpPr txBox="1"/>
          <p:nvPr/>
        </p:nvSpPr>
        <p:spPr>
          <a:xfrm>
            <a:off x="1533667" y="5642579"/>
            <a:ext cx="9124665" cy="102444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l">
              <a:defRPr sz="2200">
                <a:solidFill>
                  <a:srgbClr val="53585F"/>
                </a:solidFill>
              </a:defRPr>
            </a:pPr>
            <a:r>
              <a:rPr lang="en-US" sz="1547" b="1" dirty="0">
                <a:solidFill>
                  <a:srgbClr val="FF0000"/>
                </a:solidFill>
              </a:rPr>
              <a:t>NOTE: </a:t>
            </a:r>
            <a:r>
              <a:rPr lang="en-US" sz="1547" dirty="0"/>
              <a:t>Site root relative URLs are more flexible because they work from any document on the site.</a:t>
            </a:r>
          </a:p>
          <a:p>
            <a:pPr algn="l">
              <a:defRPr sz="2200">
                <a:solidFill>
                  <a:srgbClr val="53585F"/>
                </a:solidFill>
              </a:defRPr>
            </a:pPr>
            <a:endParaRPr lang="en-US" sz="1547" dirty="0"/>
          </a:p>
          <a:p>
            <a:pPr algn="l">
              <a:defRPr sz="2200">
                <a:solidFill>
                  <a:srgbClr val="53585F"/>
                </a:solidFill>
              </a:defRPr>
            </a:pPr>
            <a:r>
              <a:rPr lang="en-US" sz="1547" b="1" dirty="0">
                <a:solidFill>
                  <a:srgbClr val="FF0000"/>
                </a:solidFill>
              </a:rPr>
              <a:t>DOWNSIDE: </a:t>
            </a:r>
            <a:r>
              <a:rPr lang="en-US" sz="1547" dirty="0"/>
              <a:t>They won’t work on your own computer because the / will be relative to your hard drive. You’ll need to test it on the actual web server.</a:t>
            </a:r>
          </a:p>
        </p:txBody>
      </p:sp>
      <p:sp>
        <p:nvSpPr>
          <p:cNvPr id="3" name="Rectangle 2">
            <a:extLst>
              <a:ext uri="{FF2B5EF4-FFF2-40B4-BE49-F238E27FC236}">
                <a16:creationId xmlns:a16="http://schemas.microsoft.com/office/drawing/2014/main" id="{48F9D2BA-4DA4-784D-9F58-090D27FAE0A8}"/>
              </a:ext>
            </a:extLst>
          </p:cNvPr>
          <p:cNvSpPr/>
          <p:nvPr/>
        </p:nvSpPr>
        <p:spPr>
          <a:xfrm>
            <a:off x="377932" y="4296821"/>
            <a:ext cx="5508239" cy="523220"/>
          </a:xfrm>
          <a:prstGeom prst="rect">
            <a:avLst/>
          </a:prstGeom>
        </p:spPr>
        <p:txBody>
          <a:bodyPr wrap="none">
            <a:spAutoFit/>
          </a:bodyPr>
          <a:lstStyle/>
          <a:p>
            <a:pPr defTabSz="321457">
              <a:spcBef>
                <a:spcPts val="1687"/>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400">
                <a:solidFill>
                  <a:srgbClr val="53585F"/>
                </a:solidFill>
                <a:latin typeface="Courier"/>
                <a:ea typeface="Courier"/>
                <a:cs typeface="Courier"/>
                <a:sym typeface="Courier"/>
              </a:defRPr>
            </a:pPr>
            <a:r>
              <a:rPr lang="en-US" sz="2800" b="1" dirty="0" err="1">
                <a:solidFill>
                  <a:schemeClr val="accent4">
                    <a:lumMod val="75000"/>
                  </a:schemeClr>
                </a:solidFill>
                <a:latin typeface="Consolas" panose="020B0609020204030204" pitchFamily="49" charset="0"/>
              </a:rPr>
              <a:t>href</a:t>
            </a:r>
            <a:r>
              <a:rPr lang="en-US" sz="2800" b="1" dirty="0">
                <a:solidFill>
                  <a:schemeClr val="accent4">
                    <a:lumMod val="75000"/>
                  </a:schemeClr>
                </a:solidFill>
                <a:latin typeface="Consolas" panose="020B0609020204030204" pitchFamily="49" charset="0"/>
              </a:rPr>
              <a:t>=“/recipes/salmon.html”</a:t>
            </a:r>
          </a:p>
        </p:txBody>
      </p:sp>
    </p:spTree>
    <p:extLst>
      <p:ext uri="{BB962C8B-B14F-4D97-AF65-F5344CB8AC3E}">
        <p14:creationId xmlns:p14="http://schemas.microsoft.com/office/powerpoint/2010/main" val="1253390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mage src Pathnames"/>
          <p:cNvSpPr txBox="1">
            <a:spLocks noGrp="1"/>
          </p:cNvSpPr>
          <p:nvPr>
            <p:ph type="title"/>
          </p:nvPr>
        </p:nvSpPr>
        <p:spPr>
          <a:prstGeom prst="rect">
            <a:avLst/>
          </a:prstGeom>
        </p:spPr>
        <p:txBody>
          <a:bodyPr/>
          <a:lstStyle/>
          <a:p>
            <a:r>
              <a:t>Image src Pathnames</a:t>
            </a:r>
          </a:p>
        </p:txBody>
      </p:sp>
      <p:sp>
        <p:nvSpPr>
          <p:cNvPr id="2" name="Content Placeholder 1">
            <a:extLst>
              <a:ext uri="{FF2B5EF4-FFF2-40B4-BE49-F238E27FC236}">
                <a16:creationId xmlns:a16="http://schemas.microsoft.com/office/drawing/2014/main" id="{E3AC2B28-9370-1D48-A965-51B8745CFA31}"/>
              </a:ext>
            </a:extLst>
          </p:cNvPr>
          <p:cNvSpPr>
            <a:spLocks noGrp="1"/>
          </p:cNvSpPr>
          <p:nvPr>
            <p:ph idx="1"/>
          </p:nvPr>
        </p:nvSpPr>
        <p:spPr/>
        <p:txBody>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r>
              <a:rPr lang="en-US" dirty="0"/>
              <a:t>Relative pathnames are also commonly used to point to image files with the </a:t>
            </a:r>
            <a:r>
              <a:rPr lang="en-US" b="1" dirty="0" err="1">
                <a:solidFill>
                  <a:schemeClr val="accent4">
                    <a:lumMod val="75000"/>
                  </a:schemeClr>
                </a:solidFill>
                <a:latin typeface="Consolas" panose="020B0609020204030204" pitchFamily="49" charset="0"/>
                <a:sym typeface="Courier"/>
              </a:rPr>
              <a:t>src</a:t>
            </a:r>
            <a:r>
              <a:rPr lang="en-US" dirty="0"/>
              <a:t> attribute:</a:t>
            </a:r>
          </a:p>
          <a:p>
            <a:endParaRPr lang="en-JP" dirty="0"/>
          </a:p>
        </p:txBody>
      </p:sp>
      <p:sp>
        <p:nvSpPr>
          <p:cNvPr id="132" name="Relative pathnames are also commonly used to point to image files with the src attribute:…"/>
          <p:cNvSpPr txBox="1"/>
          <p:nvPr/>
        </p:nvSpPr>
        <p:spPr>
          <a:xfrm>
            <a:off x="2502769" y="2551575"/>
            <a:ext cx="7186463" cy="36420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solidFill>
                  <a:srgbClr val="53585F"/>
                </a:solidFill>
              </a:defRPr>
            </a:pPr>
            <a:endParaRPr sz="1898" dirty="0"/>
          </a:p>
        </p:txBody>
      </p:sp>
      <p:pic>
        <p:nvPicPr>
          <p:cNvPr id="5" name="Picture 4">
            <a:extLst>
              <a:ext uri="{FF2B5EF4-FFF2-40B4-BE49-F238E27FC236}">
                <a16:creationId xmlns:a16="http://schemas.microsoft.com/office/drawing/2014/main" id="{6DCA51AF-2EB8-4BBE-BB04-824E9ABB29E4}"/>
              </a:ext>
            </a:extLst>
          </p:cNvPr>
          <p:cNvPicPr>
            <a:picLocks noChangeAspect="1"/>
          </p:cNvPicPr>
          <p:nvPr/>
        </p:nvPicPr>
        <p:blipFill rotWithShape="1">
          <a:blip r:embed="rId2"/>
          <a:srcRect r="31202"/>
          <a:stretch/>
        </p:blipFill>
        <p:spPr>
          <a:xfrm>
            <a:off x="1941135" y="3122812"/>
            <a:ext cx="8453696" cy="1406056"/>
          </a:xfrm>
          <a:prstGeom prst="rect">
            <a:avLst/>
          </a:prstGeom>
        </p:spPr>
      </p:pic>
    </p:spTree>
    <p:extLst>
      <p:ext uri="{BB962C8B-B14F-4D97-AF65-F5344CB8AC3E}">
        <p14:creationId xmlns:p14="http://schemas.microsoft.com/office/powerpoint/2010/main" val="3170312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Linking Within a Page (Fragments)"/>
          <p:cNvSpPr txBox="1">
            <a:spLocks noGrp="1"/>
          </p:cNvSpPr>
          <p:nvPr>
            <p:ph type="title"/>
          </p:nvPr>
        </p:nvSpPr>
        <p:spPr>
          <a:prstGeom prst="rect">
            <a:avLst/>
          </a:prstGeom>
        </p:spPr>
        <p:txBody>
          <a:bodyPr/>
          <a:lstStyle/>
          <a:p>
            <a:r>
              <a:t>Linking Within a Page (Fragments)</a:t>
            </a:r>
          </a:p>
        </p:txBody>
      </p:sp>
      <p:sp>
        <p:nvSpPr>
          <p:cNvPr id="135" name="Linking to a specific point on a web page is called linking to a document fragment.…"/>
          <p:cNvSpPr txBox="1">
            <a:spLocks noGrp="1"/>
          </p:cNvSpPr>
          <p:nvPr>
            <p:ph idx="1"/>
          </p:nvPr>
        </p:nvSpPr>
        <p:spPr>
          <a:xfrm>
            <a:off x="838200" y="1825625"/>
            <a:ext cx="5322094" cy="4351338"/>
          </a:xfrm>
          <a:prstGeom prst="rect">
            <a:avLst/>
          </a:prstGeom>
        </p:spPr>
        <p:txBody>
          <a:bodyPr anchor="t">
            <a:normAutofit/>
          </a:bodyPr>
          <a:lstStyle/>
          <a:p>
            <a:pPr marL="0" indent="0" defTabSz="381998">
              <a:spcBef>
                <a:spcPts val="2742"/>
              </a:spcBef>
              <a:buNone/>
              <a:defRPr sz="2790"/>
            </a:pPr>
            <a:r>
              <a:rPr dirty="0"/>
              <a:t>Linking to a specific point on a web page is called linking to a document fragment.</a:t>
            </a:r>
          </a:p>
          <a:p>
            <a:pPr marL="0" indent="0" defTabSz="381998">
              <a:spcBef>
                <a:spcPts val="1898"/>
              </a:spcBef>
              <a:buNone/>
              <a:defRPr sz="2790"/>
            </a:pPr>
            <a:r>
              <a:rPr dirty="0"/>
              <a:t>This is useful for providing links down to content from the top of a long document.</a:t>
            </a:r>
          </a:p>
        </p:txBody>
      </p:sp>
      <p:pic>
        <p:nvPicPr>
          <p:cNvPr id="136" name="lwd5_0611_fragment.png" descr="lwd5_0611_fragment.png"/>
          <p:cNvPicPr>
            <a:picLocks noChangeAspect="1"/>
          </p:cNvPicPr>
          <p:nvPr/>
        </p:nvPicPr>
        <p:blipFill>
          <a:blip r:embed="rId2"/>
          <a:stretch>
            <a:fillRect/>
          </a:stretch>
        </p:blipFill>
        <p:spPr>
          <a:xfrm>
            <a:off x="6518633" y="1911747"/>
            <a:ext cx="5322094" cy="4179094"/>
          </a:xfrm>
          <a:prstGeom prst="rect">
            <a:avLst/>
          </a:prstGeom>
          <a:ln w="12700">
            <a:miter lim="400000"/>
          </a:ln>
        </p:spPr>
      </p:pic>
    </p:spTree>
    <p:extLst>
      <p:ext uri="{BB962C8B-B14F-4D97-AF65-F5344CB8AC3E}">
        <p14:creationId xmlns:p14="http://schemas.microsoft.com/office/powerpoint/2010/main" val="209781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35082" y="6356350"/>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8" name="Rectangle 27"/>
          <p:cNvSpPr/>
          <p:nvPr/>
        </p:nvSpPr>
        <p:spPr>
          <a:xfrm>
            <a:off x="-135082" y="-72736"/>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 name="Title 1">
            <a:extLst>
              <a:ext uri="{FF2B5EF4-FFF2-40B4-BE49-F238E27FC236}">
                <a16:creationId xmlns:a16="http://schemas.microsoft.com/office/drawing/2014/main" id="{93B5AA27-FC4E-2B47-A082-7DB48B2FD863}"/>
              </a:ext>
            </a:extLst>
          </p:cNvPr>
          <p:cNvSpPr>
            <a:spLocks noGrp="1"/>
          </p:cNvSpPr>
          <p:nvPr>
            <p:ph type="title"/>
          </p:nvPr>
        </p:nvSpPr>
        <p:spPr/>
        <p:txBody>
          <a:bodyPr/>
          <a:lstStyle/>
          <a:p>
            <a:r>
              <a:rPr lang="en-JP" dirty="0"/>
              <a:t>How dynamic web pages are processed</a:t>
            </a:r>
          </a:p>
        </p:txBody>
      </p:sp>
      <p:sp>
        <p:nvSpPr>
          <p:cNvPr id="44" name="Content Placeholder 43">
            <a:extLst>
              <a:ext uri="{FF2B5EF4-FFF2-40B4-BE49-F238E27FC236}">
                <a16:creationId xmlns:a16="http://schemas.microsoft.com/office/drawing/2014/main" id="{6838BB0D-F230-D344-B0EE-A0A33B01EC10}"/>
              </a:ext>
            </a:extLst>
          </p:cNvPr>
          <p:cNvSpPr>
            <a:spLocks noGrp="1"/>
          </p:cNvSpPr>
          <p:nvPr>
            <p:ph idx="1"/>
          </p:nvPr>
        </p:nvSpPr>
        <p:spPr>
          <a:xfrm>
            <a:off x="838199" y="3990788"/>
            <a:ext cx="11093245" cy="2867212"/>
          </a:xfrm>
        </p:spPr>
        <p:txBody>
          <a:bodyPr>
            <a:normAutofit/>
          </a:bodyPr>
          <a:lstStyle/>
          <a:p>
            <a:r>
              <a:rPr lang="en-JP" sz="2000" dirty="0"/>
              <a:t>A dynamic webpage is a webpage that is generated by a server-side program or script.</a:t>
            </a:r>
          </a:p>
          <a:p>
            <a:r>
              <a:rPr lang="en-JP" sz="2000" dirty="0"/>
              <a:t>A web server would looks up the </a:t>
            </a:r>
            <a:r>
              <a:rPr lang="en-JP" sz="2000" b="1" dirty="0"/>
              <a:t>extension</a:t>
            </a:r>
            <a:r>
              <a:rPr lang="en-JP" sz="2000" dirty="0"/>
              <a:t> of the requested file to find out which </a:t>
            </a:r>
            <a:r>
              <a:rPr lang="en-JP" sz="2000" b="1" dirty="0"/>
              <a:t>application server</a:t>
            </a:r>
            <a:r>
              <a:rPr lang="en-JP" sz="2000" dirty="0"/>
              <a:t> should process the request</a:t>
            </a:r>
          </a:p>
          <a:p>
            <a:r>
              <a:rPr lang="en-JP" sz="2000" dirty="0"/>
              <a:t>Application server runs the specified script. Often uses the data get from web browser to get the appropriate data from a </a:t>
            </a:r>
            <a:r>
              <a:rPr lang="en-JP" sz="2000" b="1" dirty="0"/>
              <a:t>database server</a:t>
            </a:r>
            <a:r>
              <a:rPr lang="en-JP" sz="2000" dirty="0"/>
              <a:t>. </a:t>
            </a:r>
          </a:p>
          <a:p>
            <a:r>
              <a:rPr lang="en-JP" sz="2000" dirty="0"/>
              <a:t>When application server finishes processing the data, it generates the </a:t>
            </a:r>
            <a:r>
              <a:rPr lang="en-JP" sz="2000" b="1" dirty="0"/>
              <a:t>HTML </a:t>
            </a:r>
            <a:r>
              <a:rPr lang="en-JP" sz="2000" dirty="0"/>
              <a:t>for a web page and returns to web server, then return to web browser as part of HTTP response. </a:t>
            </a:r>
          </a:p>
        </p:txBody>
      </p:sp>
      <p:grpSp>
        <p:nvGrpSpPr>
          <p:cNvPr id="42" name="Group 41">
            <a:extLst>
              <a:ext uri="{FF2B5EF4-FFF2-40B4-BE49-F238E27FC236}">
                <a16:creationId xmlns:a16="http://schemas.microsoft.com/office/drawing/2014/main" id="{A4EE48F9-225E-9A46-8114-EDB4512FBEA2}"/>
              </a:ext>
            </a:extLst>
          </p:cNvPr>
          <p:cNvGrpSpPr/>
          <p:nvPr/>
        </p:nvGrpSpPr>
        <p:grpSpPr>
          <a:xfrm>
            <a:off x="1916542" y="1572704"/>
            <a:ext cx="9514890" cy="2222449"/>
            <a:chOff x="1916542" y="1690688"/>
            <a:chExt cx="9514890" cy="2222449"/>
          </a:xfrm>
        </p:grpSpPr>
        <p:pic>
          <p:nvPicPr>
            <p:cNvPr id="4" name="Picture 3">
              <a:extLst>
                <a:ext uri="{FF2B5EF4-FFF2-40B4-BE49-F238E27FC236}">
                  <a16:creationId xmlns:a16="http://schemas.microsoft.com/office/drawing/2014/main" id="{AB19AC01-D897-8743-A929-C29375BA0FAD}"/>
                </a:ext>
              </a:extLst>
            </p:cNvPr>
            <p:cNvPicPr>
              <a:picLocks noChangeAspect="1"/>
            </p:cNvPicPr>
            <p:nvPr/>
          </p:nvPicPr>
          <p:blipFill>
            <a:blip r:embed="rId2"/>
            <a:stretch>
              <a:fillRect/>
            </a:stretch>
          </p:blipFill>
          <p:spPr>
            <a:xfrm>
              <a:off x="2002913" y="2227407"/>
              <a:ext cx="1096877" cy="1043323"/>
            </a:xfrm>
            <a:prstGeom prst="rect">
              <a:avLst/>
            </a:prstGeom>
          </p:spPr>
        </p:pic>
        <p:pic>
          <p:nvPicPr>
            <p:cNvPr id="5" name="Picture 4">
              <a:extLst>
                <a:ext uri="{FF2B5EF4-FFF2-40B4-BE49-F238E27FC236}">
                  <a16:creationId xmlns:a16="http://schemas.microsoft.com/office/drawing/2014/main" id="{567AAAFF-8A15-2C49-B9A4-84A43399329F}"/>
                </a:ext>
              </a:extLst>
            </p:cNvPr>
            <p:cNvPicPr>
              <a:picLocks noChangeAspect="1"/>
            </p:cNvPicPr>
            <p:nvPr/>
          </p:nvPicPr>
          <p:blipFill>
            <a:blip r:embed="rId3"/>
            <a:stretch>
              <a:fillRect/>
            </a:stretch>
          </p:blipFill>
          <p:spPr>
            <a:xfrm>
              <a:off x="6350123" y="2223483"/>
              <a:ext cx="1096878" cy="1043323"/>
            </a:xfrm>
            <a:prstGeom prst="rect">
              <a:avLst/>
            </a:prstGeom>
          </p:spPr>
        </p:pic>
        <p:pic>
          <p:nvPicPr>
            <p:cNvPr id="6" name="Picture 5">
              <a:extLst>
                <a:ext uri="{FF2B5EF4-FFF2-40B4-BE49-F238E27FC236}">
                  <a16:creationId xmlns:a16="http://schemas.microsoft.com/office/drawing/2014/main" id="{D8D4CEB1-FE1D-A447-886E-7ADF30A9F0A1}"/>
                </a:ext>
              </a:extLst>
            </p:cNvPr>
            <p:cNvPicPr>
              <a:picLocks noChangeAspect="1"/>
            </p:cNvPicPr>
            <p:nvPr/>
          </p:nvPicPr>
          <p:blipFill>
            <a:blip r:embed="rId4"/>
            <a:stretch>
              <a:fillRect/>
            </a:stretch>
          </p:blipFill>
          <p:spPr>
            <a:xfrm>
              <a:off x="7077355" y="2663015"/>
              <a:ext cx="739291" cy="703196"/>
            </a:xfrm>
            <a:prstGeom prst="rect">
              <a:avLst/>
            </a:prstGeom>
          </p:spPr>
        </p:pic>
        <p:sp>
          <p:nvSpPr>
            <p:cNvPr id="24" name="Freeform 23">
              <a:extLst>
                <a:ext uri="{FF2B5EF4-FFF2-40B4-BE49-F238E27FC236}">
                  <a16:creationId xmlns:a16="http://schemas.microsoft.com/office/drawing/2014/main" id="{5D425CFA-C584-8444-820B-2533F8D234EF}"/>
                </a:ext>
              </a:extLst>
            </p:cNvPr>
            <p:cNvSpPr/>
            <p:nvPr/>
          </p:nvSpPr>
          <p:spPr>
            <a:xfrm>
              <a:off x="3613355" y="1690688"/>
              <a:ext cx="2462980" cy="678437"/>
            </a:xfrm>
            <a:custGeom>
              <a:avLst/>
              <a:gdLst>
                <a:gd name="connsiteX0" fmla="*/ 0 w 2462980"/>
                <a:gd name="connsiteY0" fmla="*/ 516211 h 530959"/>
                <a:gd name="connsiteX1" fmla="*/ 958645 w 2462980"/>
                <a:gd name="connsiteY1" fmla="*/ 17 h 530959"/>
                <a:gd name="connsiteX2" fmla="*/ 2462980 w 2462980"/>
                <a:gd name="connsiteY2" fmla="*/ 530959 h 530959"/>
                <a:gd name="connsiteX0" fmla="*/ 0 w 2462980"/>
                <a:gd name="connsiteY0" fmla="*/ 663689 h 678437"/>
                <a:gd name="connsiteX1" fmla="*/ 1179870 w 2462980"/>
                <a:gd name="connsiteY1" fmla="*/ 11 h 678437"/>
                <a:gd name="connsiteX2" fmla="*/ 2462980 w 2462980"/>
                <a:gd name="connsiteY2" fmla="*/ 678437 h 678437"/>
                <a:gd name="connsiteX0" fmla="*/ 0 w 2462980"/>
                <a:gd name="connsiteY0" fmla="*/ 663678 h 678426"/>
                <a:gd name="connsiteX1" fmla="*/ 1179870 w 2462980"/>
                <a:gd name="connsiteY1" fmla="*/ 0 h 678426"/>
                <a:gd name="connsiteX2" fmla="*/ 2462980 w 2462980"/>
                <a:gd name="connsiteY2" fmla="*/ 678426 h 678426"/>
                <a:gd name="connsiteX0" fmla="*/ 0 w 2462980"/>
                <a:gd name="connsiteY0" fmla="*/ 663678 h 678426"/>
                <a:gd name="connsiteX1" fmla="*/ 1179870 w 2462980"/>
                <a:gd name="connsiteY1" fmla="*/ 0 h 678426"/>
                <a:gd name="connsiteX2" fmla="*/ 2462980 w 2462980"/>
                <a:gd name="connsiteY2" fmla="*/ 678426 h 678426"/>
                <a:gd name="connsiteX0" fmla="*/ 0 w 2462980"/>
                <a:gd name="connsiteY0" fmla="*/ 663689 h 678437"/>
                <a:gd name="connsiteX1" fmla="*/ 1179870 w 2462980"/>
                <a:gd name="connsiteY1" fmla="*/ 11 h 678437"/>
                <a:gd name="connsiteX2" fmla="*/ 2462980 w 2462980"/>
                <a:gd name="connsiteY2" fmla="*/ 678437 h 678437"/>
              </a:gdLst>
              <a:ahLst/>
              <a:cxnLst>
                <a:cxn ang="0">
                  <a:pos x="connsiteX0" y="connsiteY0"/>
                </a:cxn>
                <a:cxn ang="0">
                  <a:pos x="connsiteX1" y="connsiteY1"/>
                </a:cxn>
                <a:cxn ang="0">
                  <a:pos x="connsiteX2" y="connsiteY2"/>
                </a:cxn>
              </a:cxnLst>
              <a:rect l="l" t="t" r="r" b="b"/>
              <a:pathLst>
                <a:path w="2462980" h="678437">
                  <a:moveTo>
                    <a:pt x="0" y="663689"/>
                  </a:moveTo>
                  <a:cubicBezTo>
                    <a:pt x="274074" y="404363"/>
                    <a:pt x="312173" y="-2447"/>
                    <a:pt x="1179870" y="11"/>
                  </a:cubicBezTo>
                  <a:cubicBezTo>
                    <a:pt x="2047567" y="2469"/>
                    <a:pt x="1916061" y="414195"/>
                    <a:pt x="2462980" y="67843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tx1"/>
                </a:solidFill>
              </a:endParaRPr>
            </a:p>
          </p:txBody>
        </p:sp>
        <p:sp>
          <p:nvSpPr>
            <p:cNvPr id="25" name="Freeform 24">
              <a:extLst>
                <a:ext uri="{FF2B5EF4-FFF2-40B4-BE49-F238E27FC236}">
                  <a16:creationId xmlns:a16="http://schemas.microsoft.com/office/drawing/2014/main" id="{5D61BC34-EA3D-6043-87BA-869E9B8F8DF9}"/>
                </a:ext>
              </a:extLst>
            </p:cNvPr>
            <p:cNvSpPr/>
            <p:nvPr/>
          </p:nvSpPr>
          <p:spPr>
            <a:xfrm flipV="1">
              <a:off x="3633020" y="2985910"/>
              <a:ext cx="2462980" cy="717943"/>
            </a:xfrm>
            <a:custGeom>
              <a:avLst/>
              <a:gdLst>
                <a:gd name="connsiteX0" fmla="*/ 0 w 2462980"/>
                <a:gd name="connsiteY0" fmla="*/ 516211 h 530959"/>
                <a:gd name="connsiteX1" fmla="*/ 958645 w 2462980"/>
                <a:gd name="connsiteY1" fmla="*/ 17 h 530959"/>
                <a:gd name="connsiteX2" fmla="*/ 2462980 w 2462980"/>
                <a:gd name="connsiteY2" fmla="*/ 530959 h 530959"/>
                <a:gd name="connsiteX0" fmla="*/ 0 w 2462980"/>
                <a:gd name="connsiteY0" fmla="*/ 527346 h 542094"/>
                <a:gd name="connsiteX1" fmla="*/ 1209368 w 2462980"/>
                <a:gd name="connsiteY1" fmla="*/ 16 h 542094"/>
                <a:gd name="connsiteX2" fmla="*/ 2462980 w 2462980"/>
                <a:gd name="connsiteY2" fmla="*/ 542094 h 542094"/>
                <a:gd name="connsiteX0" fmla="*/ 0 w 2462980"/>
                <a:gd name="connsiteY0" fmla="*/ 527346 h 542094"/>
                <a:gd name="connsiteX1" fmla="*/ 1209368 w 2462980"/>
                <a:gd name="connsiteY1" fmla="*/ 16 h 542094"/>
                <a:gd name="connsiteX2" fmla="*/ 2462980 w 2462980"/>
                <a:gd name="connsiteY2" fmla="*/ 542094 h 542094"/>
              </a:gdLst>
              <a:ahLst/>
              <a:cxnLst>
                <a:cxn ang="0">
                  <a:pos x="connsiteX0" y="connsiteY0"/>
                </a:cxn>
                <a:cxn ang="0">
                  <a:pos x="connsiteX1" y="connsiteY1"/>
                </a:cxn>
                <a:cxn ang="0">
                  <a:pos x="connsiteX2" y="connsiteY2"/>
                </a:cxn>
              </a:cxnLst>
              <a:rect l="l" t="t" r="r" b="b"/>
              <a:pathLst>
                <a:path w="2462980" h="542094">
                  <a:moveTo>
                    <a:pt x="0" y="527346"/>
                  </a:moveTo>
                  <a:cubicBezTo>
                    <a:pt x="274074" y="268020"/>
                    <a:pt x="371168" y="-2442"/>
                    <a:pt x="1209368" y="16"/>
                  </a:cubicBezTo>
                  <a:cubicBezTo>
                    <a:pt x="2047568" y="2474"/>
                    <a:pt x="1916061" y="277852"/>
                    <a:pt x="2462980" y="542094"/>
                  </a:cubicBezTo>
                </a:path>
              </a:pathLst>
            </a:cu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cxnSp>
          <p:nvCxnSpPr>
            <p:cNvPr id="27" name="Straight Arrow Connector 26">
              <a:extLst>
                <a:ext uri="{FF2B5EF4-FFF2-40B4-BE49-F238E27FC236}">
                  <a16:creationId xmlns:a16="http://schemas.microsoft.com/office/drawing/2014/main" id="{D018D158-3D70-3640-9EB9-C98EF3CFBF1E}"/>
                </a:ext>
              </a:extLst>
            </p:cNvPr>
            <p:cNvCxnSpPr>
              <a:cxnSpLocks/>
            </p:cNvCxnSpPr>
            <p:nvPr/>
          </p:nvCxnSpPr>
          <p:spPr>
            <a:xfrm flipH="1">
              <a:off x="7765969" y="3030489"/>
              <a:ext cx="634180" cy="0"/>
            </a:xfrm>
            <a:prstGeom prst="straightConnector1">
              <a:avLst/>
            </a:pr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7561817B-C9B5-0E40-8569-94B5AE5454C0}"/>
                </a:ext>
              </a:extLst>
            </p:cNvPr>
            <p:cNvSpPr txBox="1"/>
            <p:nvPr/>
          </p:nvSpPr>
          <p:spPr>
            <a:xfrm>
              <a:off x="4005050" y="2030570"/>
              <a:ext cx="1616789" cy="369332"/>
            </a:xfrm>
            <a:prstGeom prst="rect">
              <a:avLst/>
            </a:prstGeom>
            <a:noFill/>
          </p:spPr>
          <p:txBody>
            <a:bodyPr wrap="none" rtlCol="0">
              <a:spAutoFit/>
            </a:bodyPr>
            <a:lstStyle/>
            <a:p>
              <a:r>
                <a:rPr lang="en-JP" dirty="0"/>
                <a:t>HTTP request</a:t>
              </a:r>
            </a:p>
          </p:txBody>
        </p:sp>
        <p:sp>
          <p:nvSpPr>
            <p:cNvPr id="31" name="TextBox 30">
              <a:extLst>
                <a:ext uri="{FF2B5EF4-FFF2-40B4-BE49-F238E27FC236}">
                  <a16:creationId xmlns:a16="http://schemas.microsoft.com/office/drawing/2014/main" id="{85058476-5222-D741-ACD7-1C88513E658C}"/>
                </a:ext>
              </a:extLst>
            </p:cNvPr>
            <p:cNvSpPr txBox="1"/>
            <p:nvPr/>
          </p:nvSpPr>
          <p:spPr>
            <a:xfrm>
              <a:off x="3957229" y="2826253"/>
              <a:ext cx="1796326" cy="646331"/>
            </a:xfrm>
            <a:prstGeom prst="rect">
              <a:avLst/>
            </a:prstGeom>
            <a:noFill/>
          </p:spPr>
          <p:txBody>
            <a:bodyPr wrap="none" rtlCol="0">
              <a:spAutoFit/>
            </a:bodyPr>
            <a:lstStyle/>
            <a:p>
              <a:pPr algn="ctr"/>
              <a:r>
                <a:rPr lang="en-JP" dirty="0"/>
                <a:t>HTTP response</a:t>
              </a:r>
              <a:br>
                <a:rPr lang="en-JP" dirty="0"/>
              </a:br>
              <a:r>
                <a:rPr lang="en-JP" dirty="0"/>
                <a:t>(with HTML)</a:t>
              </a:r>
            </a:p>
          </p:txBody>
        </p:sp>
        <p:sp>
          <p:nvSpPr>
            <p:cNvPr id="32" name="TextBox 31">
              <a:extLst>
                <a:ext uri="{FF2B5EF4-FFF2-40B4-BE49-F238E27FC236}">
                  <a16:creationId xmlns:a16="http://schemas.microsoft.com/office/drawing/2014/main" id="{D68F385F-F0DC-0441-B5C9-DF1899E70126}"/>
                </a:ext>
              </a:extLst>
            </p:cNvPr>
            <p:cNvSpPr txBox="1"/>
            <p:nvPr/>
          </p:nvSpPr>
          <p:spPr>
            <a:xfrm>
              <a:off x="8413850" y="3262279"/>
              <a:ext cx="1377300" cy="646331"/>
            </a:xfrm>
            <a:prstGeom prst="rect">
              <a:avLst/>
            </a:prstGeom>
            <a:noFill/>
          </p:spPr>
          <p:txBody>
            <a:bodyPr wrap="none" rtlCol="0">
              <a:spAutoFit/>
            </a:bodyPr>
            <a:lstStyle/>
            <a:p>
              <a:pPr algn="ctr"/>
              <a:r>
                <a:rPr lang="en-JP" dirty="0"/>
                <a:t>Application </a:t>
              </a:r>
              <a:br>
                <a:rPr lang="en-JP" dirty="0"/>
              </a:br>
              <a:r>
                <a:rPr lang="en-JP" dirty="0"/>
                <a:t>Server</a:t>
              </a:r>
            </a:p>
          </p:txBody>
        </p:sp>
        <p:sp>
          <p:nvSpPr>
            <p:cNvPr id="33" name="TextBox 32">
              <a:extLst>
                <a:ext uri="{FF2B5EF4-FFF2-40B4-BE49-F238E27FC236}">
                  <a16:creationId xmlns:a16="http://schemas.microsoft.com/office/drawing/2014/main" id="{267C4162-8700-4641-BF77-DE7E0A16F0A2}"/>
                </a:ext>
              </a:extLst>
            </p:cNvPr>
            <p:cNvSpPr txBox="1"/>
            <p:nvPr/>
          </p:nvSpPr>
          <p:spPr>
            <a:xfrm>
              <a:off x="6326309" y="3266806"/>
              <a:ext cx="1360309" cy="369332"/>
            </a:xfrm>
            <a:prstGeom prst="rect">
              <a:avLst/>
            </a:prstGeom>
            <a:noFill/>
          </p:spPr>
          <p:txBody>
            <a:bodyPr wrap="none" rtlCol="0">
              <a:spAutoFit/>
            </a:bodyPr>
            <a:lstStyle/>
            <a:p>
              <a:r>
                <a:rPr lang="en-JP" dirty="0"/>
                <a:t>Web server</a:t>
              </a:r>
            </a:p>
          </p:txBody>
        </p:sp>
        <p:sp>
          <p:nvSpPr>
            <p:cNvPr id="34" name="TextBox 33">
              <a:extLst>
                <a:ext uri="{FF2B5EF4-FFF2-40B4-BE49-F238E27FC236}">
                  <a16:creationId xmlns:a16="http://schemas.microsoft.com/office/drawing/2014/main" id="{06EC19A0-4111-9D49-B08C-DEFC4816CC93}"/>
                </a:ext>
              </a:extLst>
            </p:cNvPr>
            <p:cNvSpPr txBox="1"/>
            <p:nvPr/>
          </p:nvSpPr>
          <p:spPr>
            <a:xfrm>
              <a:off x="1916542" y="3266806"/>
              <a:ext cx="1693733" cy="646331"/>
            </a:xfrm>
            <a:prstGeom prst="rect">
              <a:avLst/>
            </a:prstGeom>
            <a:noFill/>
          </p:spPr>
          <p:txBody>
            <a:bodyPr wrap="none" rtlCol="0">
              <a:spAutoFit/>
            </a:bodyPr>
            <a:lstStyle/>
            <a:p>
              <a:pPr algn="ctr"/>
              <a:r>
                <a:rPr lang="en-JP" dirty="0"/>
                <a:t>Client</a:t>
              </a:r>
            </a:p>
            <a:p>
              <a:pPr algn="ctr"/>
              <a:r>
                <a:rPr lang="en-JP" dirty="0"/>
                <a:t>(Web browser)</a:t>
              </a:r>
            </a:p>
          </p:txBody>
        </p:sp>
        <p:pic>
          <p:nvPicPr>
            <p:cNvPr id="21" name="Picture 20">
              <a:extLst>
                <a:ext uri="{FF2B5EF4-FFF2-40B4-BE49-F238E27FC236}">
                  <a16:creationId xmlns:a16="http://schemas.microsoft.com/office/drawing/2014/main" id="{E4BE3709-E3E6-6D47-9140-017CD277E063}"/>
                </a:ext>
              </a:extLst>
            </p:cNvPr>
            <p:cNvPicPr>
              <a:picLocks noChangeAspect="1"/>
            </p:cNvPicPr>
            <p:nvPr/>
          </p:nvPicPr>
          <p:blipFill>
            <a:blip r:embed="rId3"/>
            <a:stretch>
              <a:fillRect/>
            </a:stretch>
          </p:blipFill>
          <p:spPr>
            <a:xfrm>
              <a:off x="8400149" y="2179238"/>
              <a:ext cx="1096878" cy="1043323"/>
            </a:xfrm>
            <a:prstGeom prst="rect">
              <a:avLst/>
            </a:prstGeom>
          </p:spPr>
        </p:pic>
        <p:pic>
          <p:nvPicPr>
            <p:cNvPr id="35" name="Picture 34">
              <a:extLst>
                <a:ext uri="{FF2B5EF4-FFF2-40B4-BE49-F238E27FC236}">
                  <a16:creationId xmlns:a16="http://schemas.microsoft.com/office/drawing/2014/main" id="{CD329A8E-8188-6A41-91A3-42F276EA3981}"/>
                </a:ext>
              </a:extLst>
            </p:cNvPr>
            <p:cNvPicPr>
              <a:picLocks noChangeAspect="1"/>
            </p:cNvPicPr>
            <p:nvPr/>
          </p:nvPicPr>
          <p:blipFill>
            <a:blip r:embed="rId3"/>
            <a:stretch>
              <a:fillRect/>
            </a:stretch>
          </p:blipFill>
          <p:spPr>
            <a:xfrm>
              <a:off x="10110962" y="2179238"/>
              <a:ext cx="1096878" cy="1043323"/>
            </a:xfrm>
            <a:prstGeom prst="rect">
              <a:avLst/>
            </a:prstGeom>
          </p:spPr>
        </p:pic>
        <p:sp>
          <p:nvSpPr>
            <p:cNvPr id="36" name="TextBox 35">
              <a:extLst>
                <a:ext uri="{FF2B5EF4-FFF2-40B4-BE49-F238E27FC236}">
                  <a16:creationId xmlns:a16="http://schemas.microsoft.com/office/drawing/2014/main" id="{5FD6C8AF-3BB7-9046-95CD-6D8902572204}"/>
                </a:ext>
              </a:extLst>
            </p:cNvPr>
            <p:cNvSpPr txBox="1"/>
            <p:nvPr/>
          </p:nvSpPr>
          <p:spPr>
            <a:xfrm>
              <a:off x="10195195" y="3247530"/>
              <a:ext cx="1236237" cy="646331"/>
            </a:xfrm>
            <a:prstGeom prst="rect">
              <a:avLst/>
            </a:prstGeom>
            <a:noFill/>
          </p:spPr>
          <p:txBody>
            <a:bodyPr wrap="none" rtlCol="0">
              <a:spAutoFit/>
            </a:bodyPr>
            <a:lstStyle/>
            <a:p>
              <a:pPr algn="ctr"/>
              <a:r>
                <a:rPr lang="en-JP" dirty="0"/>
                <a:t>Database </a:t>
              </a:r>
              <a:br>
                <a:rPr lang="en-JP" dirty="0"/>
              </a:br>
              <a:r>
                <a:rPr lang="en-JP" dirty="0"/>
                <a:t>Server</a:t>
              </a:r>
            </a:p>
          </p:txBody>
        </p:sp>
        <p:cxnSp>
          <p:nvCxnSpPr>
            <p:cNvPr id="37" name="Straight Arrow Connector 36">
              <a:extLst>
                <a:ext uri="{FF2B5EF4-FFF2-40B4-BE49-F238E27FC236}">
                  <a16:creationId xmlns:a16="http://schemas.microsoft.com/office/drawing/2014/main" id="{A3A4DBC7-1FC8-A14A-B4E9-DAF30DA0F1D1}"/>
                </a:ext>
              </a:extLst>
            </p:cNvPr>
            <p:cNvCxnSpPr>
              <a:cxnSpLocks/>
            </p:cNvCxnSpPr>
            <p:nvPr/>
          </p:nvCxnSpPr>
          <p:spPr>
            <a:xfrm flipH="1">
              <a:off x="9570495" y="3014962"/>
              <a:ext cx="634180" cy="0"/>
            </a:xfrm>
            <a:prstGeom prst="straightConnector1">
              <a:avLst/>
            </a:pr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363DB7C5-7187-584E-966F-2DB287849717}"/>
                </a:ext>
              </a:extLst>
            </p:cNvPr>
            <p:cNvCxnSpPr>
              <a:cxnSpLocks/>
            </p:cNvCxnSpPr>
            <p:nvPr/>
          </p:nvCxnSpPr>
          <p:spPr>
            <a:xfrm flipH="1">
              <a:off x="7448879" y="2621924"/>
              <a:ext cx="964971" cy="0"/>
            </a:xfrm>
            <a:prstGeom prst="straightConnector1">
              <a:avLst/>
            </a:pr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A6E9458B-9738-3440-AB12-4A2A7BE20672}"/>
                </a:ext>
              </a:extLst>
            </p:cNvPr>
            <p:cNvCxnSpPr>
              <a:cxnSpLocks/>
            </p:cNvCxnSpPr>
            <p:nvPr/>
          </p:nvCxnSpPr>
          <p:spPr>
            <a:xfrm flipH="1">
              <a:off x="9337640" y="2621924"/>
              <a:ext cx="964971" cy="0"/>
            </a:xfrm>
            <a:prstGeom prst="straightConnector1">
              <a:avLst/>
            </a:prstGeom>
            <a:noFill/>
            <a:ln w="38100">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4" name="Picture 13">
            <a:extLst>
              <a:ext uri="{FF2B5EF4-FFF2-40B4-BE49-F238E27FC236}">
                <a16:creationId xmlns:a16="http://schemas.microsoft.com/office/drawing/2014/main" id="{BA0039CD-B513-584D-AE73-45C0621A0028}"/>
              </a:ext>
            </a:extLst>
          </p:cNvPr>
          <p:cNvPicPr>
            <a:picLocks noChangeAspect="1"/>
          </p:cNvPicPr>
          <p:nvPr/>
        </p:nvPicPr>
        <p:blipFill>
          <a:blip r:embed="rId5"/>
          <a:stretch>
            <a:fillRect/>
          </a:stretch>
        </p:blipFill>
        <p:spPr>
          <a:xfrm>
            <a:off x="9034329" y="2607705"/>
            <a:ext cx="609600" cy="609600"/>
          </a:xfrm>
          <a:prstGeom prst="rect">
            <a:avLst/>
          </a:prstGeom>
        </p:spPr>
      </p:pic>
      <p:pic>
        <p:nvPicPr>
          <p:cNvPr id="16" name="Picture 15">
            <a:extLst>
              <a:ext uri="{FF2B5EF4-FFF2-40B4-BE49-F238E27FC236}">
                <a16:creationId xmlns:a16="http://schemas.microsoft.com/office/drawing/2014/main" id="{5F740BD2-1CAA-D94F-8B25-24E5252A84C7}"/>
              </a:ext>
            </a:extLst>
          </p:cNvPr>
          <p:cNvPicPr>
            <a:picLocks noChangeAspect="1"/>
          </p:cNvPicPr>
          <p:nvPr/>
        </p:nvPicPr>
        <p:blipFill>
          <a:blip r:embed="rId6"/>
          <a:stretch>
            <a:fillRect/>
          </a:stretch>
        </p:blipFill>
        <p:spPr>
          <a:xfrm>
            <a:off x="10697334" y="2627159"/>
            <a:ext cx="635000" cy="635000"/>
          </a:xfrm>
          <a:prstGeom prst="rect">
            <a:avLst/>
          </a:prstGeom>
        </p:spPr>
      </p:pic>
      <p:sp>
        <p:nvSpPr>
          <p:cNvPr id="3" name="Slide Number Placeholder 2">
            <a:extLst>
              <a:ext uri="{FF2B5EF4-FFF2-40B4-BE49-F238E27FC236}">
                <a16:creationId xmlns:a16="http://schemas.microsoft.com/office/drawing/2014/main" id="{27EF7770-34E0-A345-9B3A-31BE0A96348B}"/>
              </a:ext>
            </a:extLst>
          </p:cNvPr>
          <p:cNvSpPr>
            <a:spLocks noGrp="1"/>
          </p:cNvSpPr>
          <p:nvPr>
            <p:ph type="sldNum" sz="quarter" idx="12"/>
          </p:nvPr>
        </p:nvSpPr>
        <p:spPr/>
        <p:txBody>
          <a:bodyPr/>
          <a:lstStyle/>
          <a:p>
            <a:fld id="{5D5576CE-73EB-EC46-BE68-51DD6BBCD28D}" type="slidenum">
              <a:rPr lang="en-JP" smtClean="0"/>
              <a:t>7</a:t>
            </a:fld>
            <a:endParaRPr lang="en-JP"/>
          </a:p>
        </p:txBody>
      </p:sp>
    </p:spTree>
    <p:extLst>
      <p:ext uri="{BB962C8B-B14F-4D97-AF65-F5344CB8AC3E}">
        <p14:creationId xmlns:p14="http://schemas.microsoft.com/office/powerpoint/2010/main" val="874510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inking to a Fragment"/>
          <p:cNvSpPr txBox="1">
            <a:spLocks noGrp="1"/>
          </p:cNvSpPr>
          <p:nvPr>
            <p:ph type="title"/>
          </p:nvPr>
        </p:nvSpPr>
        <p:spPr>
          <a:prstGeom prst="rect">
            <a:avLst/>
          </a:prstGeom>
        </p:spPr>
        <p:txBody>
          <a:bodyPr/>
          <a:lstStyle/>
          <a:p>
            <a:r>
              <a:t>Linking to a Fragment</a:t>
            </a:r>
          </a:p>
        </p:txBody>
      </p:sp>
      <p:sp>
        <p:nvSpPr>
          <p:cNvPr id="139" name="For example, to create a link from the letter H in a list at the top of the page to the “H” heading farther down in the document:…"/>
          <p:cNvSpPr txBox="1">
            <a:spLocks noGrp="1"/>
          </p:cNvSpPr>
          <p:nvPr>
            <p:ph idx="1"/>
          </p:nvPr>
        </p:nvSpPr>
        <p:spPr>
          <a:xfrm>
            <a:off x="838200" y="1825625"/>
            <a:ext cx="10515600" cy="3541032"/>
          </a:xfrm>
          <a:prstGeom prst="rect">
            <a:avLst/>
          </a:prstGeom>
        </p:spPr>
        <p:txBody>
          <a:bodyPr anchor="t">
            <a:normAutofit fontScale="85000" lnSpcReduction="10000"/>
          </a:bodyPr>
          <a:lstStyle/>
          <a:p>
            <a:pPr marL="0" indent="0" defTabSz="402536">
              <a:spcBef>
                <a:spcPts val="2883"/>
              </a:spcBef>
              <a:buNone/>
              <a:defRPr sz="2940"/>
            </a:pPr>
            <a:r>
              <a:rPr dirty="0"/>
              <a:t>For example, to create a link from the letter H in a list at the top of the page to the “H” heading farther down in the document:</a:t>
            </a:r>
          </a:p>
          <a:p>
            <a:pPr marL="0" indent="0" defTabSz="402536">
              <a:spcBef>
                <a:spcPts val="2883"/>
              </a:spcBef>
              <a:buNone/>
              <a:defRPr sz="2940"/>
            </a:pPr>
            <a:r>
              <a:rPr sz="3500" b="1" dirty="0">
                <a:solidFill>
                  <a:srgbClr val="A31AA6"/>
                </a:solidFill>
                <a:sym typeface="Helvetica"/>
              </a:rPr>
              <a:t>Step 1: </a:t>
            </a:r>
            <a:r>
              <a:rPr dirty="0"/>
              <a:t>Identify the target destination.</a:t>
            </a:r>
          </a:p>
          <a:p>
            <a:pPr marL="0" indent="0" defTabSz="402536">
              <a:spcBef>
                <a:spcPts val="0"/>
              </a:spcBef>
              <a:buNone/>
              <a:defRPr sz="2940"/>
            </a:pPr>
            <a:r>
              <a:rPr dirty="0"/>
              <a:t>Use the </a:t>
            </a:r>
            <a:r>
              <a:rPr b="1" dirty="0">
                <a:latin typeface="Courier"/>
                <a:ea typeface="Courier"/>
                <a:cs typeface="Courier"/>
                <a:sym typeface="Courier"/>
              </a:rPr>
              <a:t>id</a:t>
            </a:r>
            <a:r>
              <a:rPr dirty="0"/>
              <a:t> attribute to give the target element a unique name:</a:t>
            </a:r>
          </a:p>
          <a:p>
            <a:pPr marL="0" indent="0" defTabSz="402536">
              <a:spcBef>
                <a:spcPts val="2883"/>
              </a:spcBef>
              <a:buNone/>
              <a:defRPr sz="2940"/>
            </a:pPr>
            <a:endParaRPr lang="en-US" b="1" dirty="0">
              <a:latin typeface="+mj-lt"/>
              <a:ea typeface="+mj-ea"/>
              <a:cs typeface="+mj-cs"/>
              <a:sym typeface="Helvetica"/>
            </a:endParaRPr>
          </a:p>
          <a:p>
            <a:pPr marL="0" indent="0" defTabSz="402536">
              <a:spcBef>
                <a:spcPts val="2883"/>
              </a:spcBef>
              <a:buNone/>
              <a:defRPr sz="2940"/>
            </a:pPr>
            <a:r>
              <a:rPr sz="3500" b="1" dirty="0">
                <a:solidFill>
                  <a:srgbClr val="A31AA6"/>
                </a:solidFill>
                <a:sym typeface="Helvetica"/>
              </a:rPr>
              <a:t>Step 2: </a:t>
            </a:r>
            <a:r>
              <a:rPr dirty="0"/>
              <a:t>Link to the target (#).</a:t>
            </a:r>
          </a:p>
          <a:p>
            <a:pPr marL="0" indent="0" defTabSz="402536">
              <a:spcBef>
                <a:spcPts val="0"/>
              </a:spcBef>
              <a:buNone/>
              <a:defRPr sz="2940"/>
            </a:pPr>
            <a:r>
              <a:rPr dirty="0"/>
              <a:t>The </a:t>
            </a:r>
            <a:r>
              <a:rPr sz="3000" b="1" dirty="0">
                <a:solidFill>
                  <a:schemeClr val="accent4">
                    <a:lumMod val="75000"/>
                  </a:schemeClr>
                </a:solidFill>
                <a:latin typeface="Consolas" panose="020B0609020204030204" pitchFamily="49" charset="0"/>
                <a:sym typeface="Helvetica"/>
              </a:rPr>
              <a:t>#</a:t>
            </a:r>
            <a:r>
              <a:rPr dirty="0"/>
              <a:t> symbol before the name indicates that the link goes to a fragment:</a:t>
            </a:r>
            <a:endParaRPr lang="en-US" dirty="0"/>
          </a:p>
          <a:p>
            <a:pPr marL="0" indent="0" defTabSz="402536">
              <a:spcBef>
                <a:spcPts val="0"/>
              </a:spcBef>
              <a:buNone/>
              <a:defRPr sz="2940"/>
            </a:pPr>
            <a:endParaRPr lang="en-US" dirty="0"/>
          </a:p>
          <a:p>
            <a:pPr marL="0" indent="0" defTabSz="402536">
              <a:spcBef>
                <a:spcPts val="0"/>
              </a:spcBef>
              <a:buNone/>
              <a:defRPr sz="2940"/>
            </a:pPr>
            <a:endParaRPr dirty="0"/>
          </a:p>
        </p:txBody>
      </p:sp>
      <p:pic>
        <p:nvPicPr>
          <p:cNvPr id="3" name="Picture 2">
            <a:extLst>
              <a:ext uri="{FF2B5EF4-FFF2-40B4-BE49-F238E27FC236}">
                <a16:creationId xmlns:a16="http://schemas.microsoft.com/office/drawing/2014/main" id="{903851BA-68F6-49BB-96C2-77776AF51FBA}"/>
              </a:ext>
            </a:extLst>
          </p:cNvPr>
          <p:cNvPicPr>
            <a:picLocks noChangeAspect="1"/>
          </p:cNvPicPr>
          <p:nvPr/>
        </p:nvPicPr>
        <p:blipFill rotWithShape="1">
          <a:blip r:embed="rId2"/>
          <a:srcRect t="25633" r="62386" b="33052"/>
          <a:stretch/>
        </p:blipFill>
        <p:spPr>
          <a:xfrm>
            <a:off x="2504328" y="3631721"/>
            <a:ext cx="5353550" cy="672861"/>
          </a:xfrm>
          <a:prstGeom prst="rect">
            <a:avLst/>
          </a:prstGeom>
        </p:spPr>
      </p:pic>
      <p:pic>
        <p:nvPicPr>
          <p:cNvPr id="5" name="Picture 4">
            <a:extLst>
              <a:ext uri="{FF2B5EF4-FFF2-40B4-BE49-F238E27FC236}">
                <a16:creationId xmlns:a16="http://schemas.microsoft.com/office/drawing/2014/main" id="{7586E185-3F09-4B3D-8406-DC6F7095A555}"/>
              </a:ext>
            </a:extLst>
          </p:cNvPr>
          <p:cNvPicPr>
            <a:picLocks noChangeAspect="1"/>
          </p:cNvPicPr>
          <p:nvPr/>
        </p:nvPicPr>
        <p:blipFill rotWithShape="1">
          <a:blip r:embed="rId3"/>
          <a:srcRect t="23319" r="26656" b="18471"/>
          <a:stretch/>
        </p:blipFill>
        <p:spPr>
          <a:xfrm>
            <a:off x="1489142" y="5564038"/>
            <a:ext cx="9213716" cy="836762"/>
          </a:xfrm>
          <a:prstGeom prst="rect">
            <a:avLst/>
          </a:prstGeom>
        </p:spPr>
      </p:pic>
    </p:spTree>
    <p:extLst>
      <p:ext uri="{BB962C8B-B14F-4D97-AF65-F5344CB8AC3E}">
        <p14:creationId xmlns:p14="http://schemas.microsoft.com/office/powerpoint/2010/main" val="3683028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argeting Browser Windows"/>
          <p:cNvSpPr txBox="1">
            <a:spLocks noGrp="1"/>
          </p:cNvSpPr>
          <p:nvPr>
            <p:ph type="title"/>
          </p:nvPr>
        </p:nvSpPr>
        <p:spPr>
          <a:prstGeom prst="rect">
            <a:avLst/>
          </a:prstGeom>
        </p:spPr>
        <p:txBody>
          <a:bodyPr/>
          <a:lstStyle/>
          <a:p>
            <a:r>
              <a:t>Targeting Browser Windows</a:t>
            </a:r>
          </a:p>
        </p:txBody>
      </p:sp>
      <p:sp>
        <p:nvSpPr>
          <p:cNvPr id="142" name="The target attribute in the a tag tells the browser the name of the window in which you want the linked document to open:…"/>
          <p:cNvSpPr txBox="1">
            <a:spLocks noGrp="1"/>
          </p:cNvSpPr>
          <p:nvPr>
            <p:ph idx="1"/>
          </p:nvPr>
        </p:nvSpPr>
        <p:spPr>
          <a:prstGeom prst="rect">
            <a:avLst/>
          </a:prstGeom>
        </p:spPr>
        <p:txBody>
          <a:bodyPr anchor="t">
            <a:normAutofit fontScale="92500" lnSpcReduction="10000"/>
          </a:bodyPr>
          <a:lstStyle/>
          <a:p>
            <a:pPr marL="0" indent="0">
              <a:buNone/>
              <a:defRPr sz="3000"/>
            </a:pPr>
            <a:r>
              <a:rPr dirty="0"/>
              <a:t>The </a:t>
            </a:r>
            <a:r>
              <a:rPr sz="3000" b="1" dirty="0">
                <a:solidFill>
                  <a:schemeClr val="accent4">
                    <a:lumMod val="75000"/>
                  </a:schemeClr>
                </a:solidFill>
                <a:latin typeface="Consolas" panose="020B0609020204030204" pitchFamily="49" charset="0"/>
                <a:sym typeface="Courier"/>
              </a:rPr>
              <a:t>target</a:t>
            </a:r>
            <a:r>
              <a:rPr dirty="0"/>
              <a:t> attribute in the a tag tells the browser the name of the window in which you want the linked document to open:</a:t>
            </a:r>
          </a:p>
          <a:p>
            <a:pPr marL="0" indent="0">
              <a:buNone/>
              <a:defRPr sz="3000"/>
            </a:pPr>
            <a:endParaRPr lang="en-US" b="1" dirty="0">
              <a:solidFill>
                <a:schemeClr val="accent1"/>
              </a:solidFill>
              <a:latin typeface="Courier"/>
              <a:ea typeface="Courier"/>
              <a:cs typeface="Courier"/>
              <a:sym typeface="Courier"/>
            </a:endParaRPr>
          </a:p>
          <a:p>
            <a:pPr marL="0" indent="0">
              <a:buNone/>
              <a:defRPr sz="3000"/>
            </a:pPr>
            <a:endParaRPr lang="en-US" b="1" dirty="0">
              <a:solidFill>
                <a:schemeClr val="accent1"/>
              </a:solidFill>
              <a:latin typeface="Courier"/>
              <a:ea typeface="Courier"/>
              <a:cs typeface="Courier"/>
              <a:sym typeface="Courier"/>
            </a:endParaRPr>
          </a:p>
          <a:p>
            <a:pPr marL="0" indent="0">
              <a:buNone/>
              <a:defRPr sz="3000"/>
            </a:pPr>
            <a:r>
              <a:rPr b="1" dirty="0">
                <a:solidFill>
                  <a:schemeClr val="accent1"/>
                </a:solidFill>
                <a:latin typeface="Courier"/>
                <a:ea typeface="Courier"/>
                <a:cs typeface="Courier"/>
                <a:sym typeface="Courier"/>
              </a:rPr>
              <a:t>target=</a:t>
            </a:r>
            <a:r>
              <a:rPr b="1" dirty="0">
                <a:solidFill>
                  <a:schemeClr val="accent1"/>
                </a:solidFill>
                <a:latin typeface="+mj-lt"/>
                <a:ea typeface="+mj-ea"/>
                <a:cs typeface="+mj-cs"/>
                <a:sym typeface="Helvetica"/>
              </a:rPr>
              <a:t>"</a:t>
            </a:r>
            <a:r>
              <a:rPr b="1" dirty="0">
                <a:solidFill>
                  <a:schemeClr val="accent1"/>
                </a:solidFill>
                <a:latin typeface="Courier"/>
                <a:ea typeface="Courier"/>
                <a:cs typeface="Courier"/>
                <a:sym typeface="Courier"/>
              </a:rPr>
              <a:t>_blank</a:t>
            </a:r>
            <a:r>
              <a:rPr b="1" dirty="0">
                <a:solidFill>
                  <a:schemeClr val="accent1"/>
                </a:solidFill>
                <a:latin typeface="+mj-lt"/>
                <a:ea typeface="+mj-ea"/>
                <a:cs typeface="+mj-cs"/>
                <a:sym typeface="Helvetica"/>
              </a:rPr>
              <a:t>"</a:t>
            </a:r>
            <a:r>
              <a:rPr dirty="0"/>
              <a:t> </a:t>
            </a:r>
          </a:p>
          <a:p>
            <a:pPr marL="0" indent="0">
              <a:spcBef>
                <a:spcPts val="0"/>
              </a:spcBef>
              <a:buNone/>
              <a:defRPr sz="3000"/>
            </a:pPr>
            <a:r>
              <a:rPr dirty="0"/>
              <a:t>Always opens a new browser window.</a:t>
            </a:r>
          </a:p>
          <a:p>
            <a:pPr marL="0" indent="0">
              <a:spcBef>
                <a:spcPts val="2109"/>
              </a:spcBef>
              <a:buNone/>
              <a:defRPr sz="3000">
                <a:solidFill>
                  <a:schemeClr val="accent1"/>
                </a:solidFill>
              </a:defRPr>
            </a:pPr>
            <a:r>
              <a:rPr b="1" dirty="0">
                <a:latin typeface="Courier"/>
                <a:ea typeface="Courier"/>
                <a:cs typeface="Courier"/>
                <a:sym typeface="Courier"/>
              </a:rPr>
              <a:t>target=</a:t>
            </a:r>
            <a:r>
              <a:rPr b="1" dirty="0">
                <a:latin typeface="+mj-lt"/>
                <a:ea typeface="+mj-ea"/>
                <a:cs typeface="+mj-cs"/>
                <a:sym typeface="Helvetica"/>
              </a:rPr>
              <a:t>"</a:t>
            </a:r>
            <a:r>
              <a:rPr b="1" dirty="0">
                <a:latin typeface="Courier"/>
                <a:ea typeface="Courier"/>
                <a:cs typeface="Courier"/>
                <a:sym typeface="Courier"/>
              </a:rPr>
              <a:t>name</a:t>
            </a:r>
            <a:r>
              <a:rPr b="1" dirty="0">
                <a:latin typeface="+mj-lt"/>
                <a:ea typeface="+mj-ea"/>
                <a:cs typeface="+mj-cs"/>
                <a:sym typeface="Helvetica"/>
              </a:rPr>
              <a:t>"</a:t>
            </a:r>
            <a:r>
              <a:rPr dirty="0"/>
              <a:t> </a:t>
            </a:r>
          </a:p>
          <a:p>
            <a:pPr marL="0" indent="0">
              <a:spcBef>
                <a:spcPts val="0"/>
              </a:spcBef>
              <a:buNone/>
              <a:defRPr sz="3000"/>
            </a:pPr>
            <a:r>
              <a:rPr dirty="0"/>
              <a:t>Opens a new window with that name and then opens all subsequent targeted links with that name in the same window. </a:t>
            </a:r>
          </a:p>
          <a:p>
            <a:pPr marL="0" indent="0">
              <a:spcBef>
                <a:spcPts val="844"/>
              </a:spcBef>
              <a:buNone/>
              <a:defRPr sz="3000"/>
            </a:pPr>
            <a:r>
              <a:rPr dirty="0"/>
              <a:t>It may also open in an embedded frame (</a:t>
            </a:r>
            <a:r>
              <a:rPr sz="3000" b="1" dirty="0" err="1">
                <a:solidFill>
                  <a:schemeClr val="accent4">
                    <a:lumMod val="75000"/>
                  </a:schemeClr>
                </a:solidFill>
                <a:latin typeface="Consolas" panose="020B0609020204030204" pitchFamily="49" charset="0"/>
              </a:rPr>
              <a:t>iframe</a:t>
            </a:r>
            <a:r>
              <a:rPr dirty="0"/>
              <a:t>) with that name.</a:t>
            </a:r>
          </a:p>
        </p:txBody>
      </p:sp>
      <p:pic>
        <p:nvPicPr>
          <p:cNvPr id="3" name="Picture 2">
            <a:extLst>
              <a:ext uri="{FF2B5EF4-FFF2-40B4-BE49-F238E27FC236}">
                <a16:creationId xmlns:a16="http://schemas.microsoft.com/office/drawing/2014/main" id="{70F44BBE-C6AC-48F1-B19D-CED1FBD5DDC2}"/>
              </a:ext>
            </a:extLst>
          </p:cNvPr>
          <p:cNvPicPr>
            <a:picLocks noChangeAspect="1"/>
          </p:cNvPicPr>
          <p:nvPr/>
        </p:nvPicPr>
        <p:blipFill rotWithShape="1">
          <a:blip r:embed="rId2"/>
          <a:srcRect t="26093" r="19973" b="26724"/>
          <a:stretch/>
        </p:blipFill>
        <p:spPr>
          <a:xfrm>
            <a:off x="1396969" y="2648308"/>
            <a:ext cx="9398061" cy="634043"/>
          </a:xfrm>
          <a:prstGeom prst="rect">
            <a:avLst/>
          </a:prstGeom>
        </p:spPr>
      </p:pic>
    </p:spTree>
    <p:extLst>
      <p:ext uri="{BB962C8B-B14F-4D97-AF65-F5344CB8AC3E}">
        <p14:creationId xmlns:p14="http://schemas.microsoft.com/office/powerpoint/2010/main" val="3346757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Mail Links"/>
          <p:cNvSpPr txBox="1">
            <a:spLocks noGrp="1"/>
          </p:cNvSpPr>
          <p:nvPr>
            <p:ph type="title"/>
          </p:nvPr>
        </p:nvSpPr>
        <p:spPr>
          <a:prstGeom prst="rect">
            <a:avLst/>
          </a:prstGeom>
        </p:spPr>
        <p:txBody>
          <a:bodyPr/>
          <a:lstStyle/>
          <a:p>
            <a:r>
              <a:t>Mail Links</a:t>
            </a:r>
          </a:p>
        </p:txBody>
      </p:sp>
      <p:sp>
        <p:nvSpPr>
          <p:cNvPr id="145" name="Use the “mailto” protocol to make a linked email address open in a mail program:…"/>
          <p:cNvSpPr txBox="1">
            <a:spLocks noGrp="1"/>
          </p:cNvSpPr>
          <p:nvPr>
            <p:ph idx="1"/>
          </p:nvPr>
        </p:nvSpPr>
        <p:spPr>
          <a:prstGeom prst="rect">
            <a:avLst/>
          </a:prstGeom>
        </p:spPr>
        <p:txBody>
          <a:bodyPr anchor="t">
            <a:normAutofit fontScale="92500" lnSpcReduction="20000"/>
          </a:bodyPr>
          <a:lstStyle/>
          <a:p>
            <a:pPr marL="0" indent="0">
              <a:buNone/>
              <a:defRPr sz="3000"/>
            </a:pPr>
            <a:r>
              <a:rPr dirty="0"/>
              <a:t>Use the “</a:t>
            </a:r>
            <a:r>
              <a:rPr sz="3000" b="1" dirty="0">
                <a:solidFill>
                  <a:schemeClr val="accent4">
                    <a:lumMod val="75000"/>
                  </a:schemeClr>
                </a:solidFill>
                <a:latin typeface="Consolas" panose="020B0609020204030204" pitchFamily="49" charset="0"/>
              </a:rPr>
              <a:t>mailto</a:t>
            </a:r>
            <a:r>
              <a:rPr dirty="0"/>
              <a:t>” protocol to make a linked email address open in a mail program:</a:t>
            </a:r>
          </a:p>
          <a:p>
            <a:pPr marL="0" indent="0">
              <a:spcBef>
                <a:spcPts val="5062"/>
              </a:spcBef>
              <a:buNone/>
              <a:defRPr sz="2700">
                <a:solidFill>
                  <a:schemeClr val="accent4"/>
                </a:solidFill>
              </a:defRPr>
            </a:pPr>
            <a:endParaRPr lang="en-US" dirty="0"/>
          </a:p>
          <a:p>
            <a:pPr marL="0" indent="0">
              <a:spcBef>
                <a:spcPts val="5062"/>
              </a:spcBef>
              <a:buNone/>
              <a:defRPr sz="2700">
                <a:solidFill>
                  <a:schemeClr val="accent4"/>
                </a:solidFill>
              </a:defRPr>
            </a:pPr>
            <a:endParaRPr lang="en-US" dirty="0"/>
          </a:p>
          <a:p>
            <a:pPr marL="0" indent="0">
              <a:spcBef>
                <a:spcPts val="5062"/>
              </a:spcBef>
              <a:buNone/>
              <a:defRPr sz="2700">
                <a:solidFill>
                  <a:schemeClr val="accent4"/>
                </a:solidFill>
              </a:defRPr>
            </a:pPr>
            <a:r>
              <a:rPr b="1" dirty="0">
                <a:solidFill>
                  <a:srgbClr val="FF0000"/>
                </a:solidFill>
              </a:rPr>
              <a:t>NOTE: </a:t>
            </a:r>
            <a:r>
              <a:rPr dirty="0">
                <a:solidFill>
                  <a:srgbClr val="53585F"/>
                </a:solidFill>
              </a:rPr>
              <a:t>Most browsers are configured to open the computer’s primary email program, but this may not work for some users. Be sure the email address is included on the page and use the </a:t>
            </a:r>
            <a:r>
              <a:rPr dirty="0">
                <a:solidFill>
                  <a:srgbClr val="53585F"/>
                </a:solidFill>
                <a:latin typeface="Courier"/>
                <a:ea typeface="Courier"/>
                <a:cs typeface="Courier"/>
                <a:sym typeface="Courier"/>
              </a:rPr>
              <a:t>mailto</a:t>
            </a:r>
            <a:r>
              <a:rPr dirty="0">
                <a:solidFill>
                  <a:srgbClr val="53585F"/>
                </a:solidFill>
              </a:rPr>
              <a:t> link as progressive enhancement.</a:t>
            </a:r>
          </a:p>
        </p:txBody>
      </p:sp>
      <p:pic>
        <p:nvPicPr>
          <p:cNvPr id="3" name="Picture 2">
            <a:extLst>
              <a:ext uri="{FF2B5EF4-FFF2-40B4-BE49-F238E27FC236}">
                <a16:creationId xmlns:a16="http://schemas.microsoft.com/office/drawing/2014/main" id="{EE3463F1-6543-455B-802D-DE6194BDCB39}"/>
              </a:ext>
            </a:extLst>
          </p:cNvPr>
          <p:cNvPicPr>
            <a:picLocks noChangeAspect="1"/>
          </p:cNvPicPr>
          <p:nvPr/>
        </p:nvPicPr>
        <p:blipFill>
          <a:blip r:embed="rId2"/>
          <a:stretch>
            <a:fillRect/>
          </a:stretch>
        </p:blipFill>
        <p:spPr>
          <a:xfrm>
            <a:off x="838200" y="2796328"/>
            <a:ext cx="11095533" cy="1637649"/>
          </a:xfrm>
          <a:prstGeom prst="rect">
            <a:avLst/>
          </a:prstGeom>
        </p:spPr>
      </p:pic>
    </p:spTree>
    <p:extLst>
      <p:ext uri="{BB962C8B-B14F-4D97-AF65-F5344CB8AC3E}">
        <p14:creationId xmlns:p14="http://schemas.microsoft.com/office/powerpoint/2010/main" val="520076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B540F501-065D-874C-B1D9-DB9EB55E97FB}"/>
              </a:ext>
            </a:extLst>
          </p:cNvPr>
          <p:cNvSpPr txBox="1">
            <a:spLocks/>
          </p:cNvSpPr>
          <p:nvPr/>
        </p:nvSpPr>
        <p:spPr>
          <a:xfrm>
            <a:off x="5107985" y="1815320"/>
            <a:ext cx="6739136" cy="23879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JP" sz="5200" dirty="0">
                <a:solidFill>
                  <a:schemeClr val="tx2"/>
                </a:solidFill>
              </a:rPr>
              <a:t>HTML for structure</a:t>
            </a:r>
          </a:p>
        </p:txBody>
      </p:sp>
      <p:sp>
        <p:nvSpPr>
          <p:cNvPr id="21" name="Subtitle 2">
            <a:extLst>
              <a:ext uri="{FF2B5EF4-FFF2-40B4-BE49-F238E27FC236}">
                <a16:creationId xmlns:a16="http://schemas.microsoft.com/office/drawing/2014/main" id="{67B42DAE-761A-0B49-9C86-85F749443EB2}"/>
              </a:ext>
            </a:extLst>
          </p:cNvPr>
          <p:cNvSpPr txBox="1">
            <a:spLocks/>
          </p:cNvSpPr>
          <p:nvPr/>
        </p:nvSpPr>
        <p:spPr>
          <a:xfrm>
            <a:off x="5107211" y="4274505"/>
            <a:ext cx="6740685" cy="6820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JP" dirty="0">
                <a:solidFill>
                  <a:schemeClr val="tx2"/>
                </a:solidFill>
              </a:rPr>
              <a:t>Adding images</a:t>
            </a:r>
          </a:p>
        </p:txBody>
      </p:sp>
      <p:pic>
        <p:nvPicPr>
          <p:cNvPr id="22" name="Graphic 21" descr="Web Design">
            <a:extLst>
              <a:ext uri="{FF2B5EF4-FFF2-40B4-BE49-F238E27FC236}">
                <a16:creationId xmlns:a16="http://schemas.microsoft.com/office/drawing/2014/main" id="{CF95DE0A-4558-4848-906D-E2439414C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480994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Web Image Formats"/>
          <p:cNvSpPr txBox="1">
            <a:spLocks noGrp="1"/>
          </p:cNvSpPr>
          <p:nvPr>
            <p:ph type="title"/>
          </p:nvPr>
        </p:nvSpPr>
        <p:spPr>
          <a:prstGeom prst="rect">
            <a:avLst/>
          </a:prstGeom>
        </p:spPr>
        <p:txBody>
          <a:bodyPr/>
          <a:lstStyle/>
          <a:p>
            <a:r>
              <a:t>Web Image Formats</a:t>
            </a:r>
          </a:p>
        </p:txBody>
      </p:sp>
      <p:sp>
        <p:nvSpPr>
          <p:cNvPr id="89" name="Image formats appropriate for web pages:…"/>
          <p:cNvSpPr txBox="1">
            <a:spLocks noGrp="1"/>
          </p:cNvSpPr>
          <p:nvPr>
            <p:ph idx="1"/>
          </p:nvPr>
        </p:nvSpPr>
        <p:spPr>
          <a:prstGeom prst="rect">
            <a:avLst/>
          </a:prstGeom>
        </p:spPr>
        <p:txBody>
          <a:bodyPr anchor="t">
            <a:normAutofit/>
          </a:bodyPr>
          <a:lstStyle/>
          <a:p>
            <a:pPr marL="0" indent="0">
              <a:buNone/>
              <a:defRPr sz="3000"/>
            </a:pPr>
            <a:r>
              <a:t>Image formats appropriate for web pages:</a:t>
            </a:r>
          </a:p>
          <a:p>
            <a:pPr lvl="1">
              <a:spcBef>
                <a:spcPts val="2109"/>
              </a:spcBef>
              <a:defRPr sz="3000"/>
            </a:pPr>
            <a:r>
              <a:t>PNG</a:t>
            </a:r>
          </a:p>
          <a:p>
            <a:pPr lvl="1">
              <a:spcBef>
                <a:spcPts val="2109"/>
              </a:spcBef>
              <a:defRPr sz="3000"/>
            </a:pPr>
            <a:r>
              <a:t>JPEG</a:t>
            </a:r>
          </a:p>
          <a:p>
            <a:pPr lvl="1">
              <a:spcBef>
                <a:spcPts val="2109"/>
              </a:spcBef>
              <a:defRPr sz="3000"/>
            </a:pPr>
            <a:r>
              <a:t>GIF</a:t>
            </a:r>
          </a:p>
          <a:p>
            <a:pPr lvl="1">
              <a:spcBef>
                <a:spcPts val="2109"/>
              </a:spcBef>
              <a:defRPr sz="3000"/>
            </a:pPr>
            <a:r>
              <a:t>SVG</a:t>
            </a:r>
          </a:p>
          <a:p>
            <a:pPr lvl="1">
              <a:spcBef>
                <a:spcPts val="2109"/>
              </a:spcBef>
              <a:defRPr sz="3000"/>
            </a:pPr>
            <a:r>
              <a:t>WebP (up and coming, not yet widely supported)</a:t>
            </a:r>
          </a:p>
        </p:txBody>
      </p:sp>
    </p:spTree>
    <p:extLst>
      <p:ext uri="{BB962C8B-B14F-4D97-AF65-F5344CB8AC3E}">
        <p14:creationId xmlns:p14="http://schemas.microsoft.com/office/powerpoint/2010/main" val="2069053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Bitmapped vs. Vector Formats"/>
          <p:cNvSpPr txBox="1">
            <a:spLocks noGrp="1"/>
          </p:cNvSpPr>
          <p:nvPr>
            <p:ph type="title"/>
          </p:nvPr>
        </p:nvSpPr>
        <p:spPr>
          <a:prstGeom prst="rect">
            <a:avLst/>
          </a:prstGeom>
        </p:spPr>
        <p:txBody>
          <a:bodyPr/>
          <a:lstStyle/>
          <a:p>
            <a:r>
              <a:t>Bitmapped vs. Vector Formats</a:t>
            </a:r>
          </a:p>
        </p:txBody>
      </p:sp>
      <p:pic>
        <p:nvPicPr>
          <p:cNvPr id="92" name="lwd5_0701_vectorbitmap.png" descr="lwd5_0701_vectorbitmap.png"/>
          <p:cNvPicPr>
            <a:picLocks noChangeAspect="1"/>
          </p:cNvPicPr>
          <p:nvPr/>
        </p:nvPicPr>
        <p:blipFill>
          <a:blip r:embed="rId2"/>
          <a:stretch>
            <a:fillRect/>
          </a:stretch>
        </p:blipFill>
        <p:spPr>
          <a:xfrm>
            <a:off x="890367" y="1764020"/>
            <a:ext cx="6014928" cy="4930270"/>
          </a:xfrm>
          <a:prstGeom prst="rect">
            <a:avLst/>
          </a:prstGeom>
          <a:ln w="12700">
            <a:miter lim="400000"/>
          </a:ln>
        </p:spPr>
      </p:pic>
      <p:sp>
        <p:nvSpPr>
          <p:cNvPr id="93" name="PNG, JPEG, GIF, and WebP are bitmapped formats."/>
          <p:cNvSpPr txBox="1"/>
          <p:nvPr/>
        </p:nvSpPr>
        <p:spPr>
          <a:xfrm>
            <a:off x="7594102" y="2727658"/>
            <a:ext cx="1837894" cy="3751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lgn="l">
              <a:defRPr sz="2800">
                <a:solidFill>
                  <a:schemeClr val="accent1"/>
                </a:solidFill>
              </a:defRPr>
            </a:pPr>
            <a:endParaRPr sz="1969" dirty="0">
              <a:latin typeface="+mj-lt"/>
            </a:endParaRPr>
          </a:p>
        </p:txBody>
      </p:sp>
      <p:sp>
        <p:nvSpPr>
          <p:cNvPr id="94" name="SVG is a vector format."/>
          <p:cNvSpPr txBox="1"/>
          <p:nvPr/>
        </p:nvSpPr>
        <p:spPr>
          <a:xfrm>
            <a:off x="7594102" y="4661634"/>
            <a:ext cx="1837894" cy="3751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lgn="l">
              <a:defRPr sz="2800">
                <a:solidFill>
                  <a:schemeClr val="accent1"/>
                </a:solidFill>
              </a:defRPr>
            </a:pPr>
            <a:endParaRPr sz="1969" dirty="0">
              <a:latin typeface="+mj-lt"/>
            </a:endParaRPr>
          </a:p>
        </p:txBody>
      </p:sp>
      <p:sp>
        <p:nvSpPr>
          <p:cNvPr id="3" name="Rectangle 2">
            <a:extLst>
              <a:ext uri="{FF2B5EF4-FFF2-40B4-BE49-F238E27FC236}">
                <a16:creationId xmlns:a16="http://schemas.microsoft.com/office/drawing/2014/main" id="{A52AA9E4-05C2-3340-BE1F-5CE9BDCADE15}"/>
              </a:ext>
            </a:extLst>
          </p:cNvPr>
          <p:cNvSpPr/>
          <p:nvPr/>
        </p:nvSpPr>
        <p:spPr>
          <a:xfrm>
            <a:off x="7473314" y="1961134"/>
            <a:ext cx="4018009" cy="1384995"/>
          </a:xfrm>
          <a:prstGeom prst="rect">
            <a:avLst/>
          </a:prstGeom>
          <a:noFill/>
          <a:ln>
            <a:noFill/>
          </a:ln>
        </p:spPr>
        <p:txBody>
          <a:bodyPr wrap="square">
            <a:spAutoFit/>
          </a:bodyPr>
          <a:lstStyle/>
          <a:p>
            <a:pPr>
              <a:defRPr sz="2800">
                <a:solidFill>
                  <a:schemeClr val="accent1"/>
                </a:solidFill>
              </a:defRPr>
            </a:pPr>
            <a:r>
              <a:rPr lang="en-US" dirty="0">
                <a:solidFill>
                  <a:sysClr val="windowText" lastClr="000000"/>
                </a:solidFill>
                <a:sym typeface="Helvetica"/>
              </a:rPr>
              <a:t>PNG</a:t>
            </a:r>
            <a:r>
              <a:rPr lang="en-US" dirty="0">
                <a:solidFill>
                  <a:sysClr val="windowText" lastClr="000000"/>
                </a:solidFill>
              </a:rPr>
              <a:t>, </a:t>
            </a:r>
            <a:r>
              <a:rPr lang="en-US" dirty="0">
                <a:solidFill>
                  <a:sysClr val="windowText" lastClr="000000"/>
                </a:solidFill>
                <a:sym typeface="Helvetica"/>
              </a:rPr>
              <a:t>JPEG</a:t>
            </a:r>
            <a:r>
              <a:rPr lang="en-US" dirty="0">
                <a:solidFill>
                  <a:sysClr val="windowText" lastClr="000000"/>
                </a:solidFill>
              </a:rPr>
              <a:t>, </a:t>
            </a:r>
            <a:r>
              <a:rPr lang="en-US" dirty="0">
                <a:solidFill>
                  <a:sysClr val="windowText" lastClr="000000"/>
                </a:solidFill>
                <a:sym typeface="Helvetica"/>
              </a:rPr>
              <a:t>GIF</a:t>
            </a:r>
            <a:r>
              <a:rPr lang="en-US" dirty="0">
                <a:solidFill>
                  <a:sysClr val="windowText" lastClr="000000"/>
                </a:solidFill>
              </a:rPr>
              <a:t>, and </a:t>
            </a:r>
            <a:r>
              <a:rPr lang="en-US" dirty="0" err="1">
                <a:solidFill>
                  <a:sysClr val="windowText" lastClr="000000"/>
                </a:solidFill>
                <a:sym typeface="Helvetica"/>
              </a:rPr>
              <a:t>WebP</a:t>
            </a:r>
            <a:r>
              <a:rPr lang="en-US" dirty="0">
                <a:solidFill>
                  <a:sysClr val="windowText" lastClr="000000"/>
                </a:solidFill>
              </a:rPr>
              <a:t> are bitmapped formats.</a:t>
            </a:r>
          </a:p>
        </p:txBody>
      </p:sp>
      <p:sp>
        <p:nvSpPr>
          <p:cNvPr id="4" name="Rectangle 3">
            <a:extLst>
              <a:ext uri="{FF2B5EF4-FFF2-40B4-BE49-F238E27FC236}">
                <a16:creationId xmlns:a16="http://schemas.microsoft.com/office/drawing/2014/main" id="{B10F3F01-1197-D343-86FE-FED707B03561}"/>
              </a:ext>
            </a:extLst>
          </p:cNvPr>
          <p:cNvSpPr/>
          <p:nvPr/>
        </p:nvSpPr>
        <p:spPr>
          <a:xfrm>
            <a:off x="7594102" y="4775191"/>
            <a:ext cx="3897221" cy="523220"/>
          </a:xfrm>
          <a:prstGeom prst="rect">
            <a:avLst/>
          </a:prstGeom>
        </p:spPr>
        <p:txBody>
          <a:bodyPr wrap="none">
            <a:spAutoFit/>
          </a:bodyPr>
          <a:lstStyle/>
          <a:p>
            <a:pPr>
              <a:defRPr sz="2800">
                <a:solidFill>
                  <a:schemeClr val="accent1"/>
                </a:solidFill>
              </a:defRPr>
            </a:pPr>
            <a:r>
              <a:rPr lang="en-US" dirty="0">
                <a:solidFill>
                  <a:sysClr val="windowText" lastClr="000000"/>
                </a:solidFill>
                <a:sym typeface="Helvetica"/>
              </a:rPr>
              <a:t>SVG</a:t>
            </a:r>
            <a:r>
              <a:rPr lang="en-US" dirty="0">
                <a:solidFill>
                  <a:sysClr val="windowText" lastClr="000000"/>
                </a:solidFill>
              </a:rPr>
              <a:t> is a vector format.</a:t>
            </a:r>
          </a:p>
        </p:txBody>
      </p:sp>
    </p:spTree>
    <p:extLst>
      <p:ext uri="{BB962C8B-B14F-4D97-AF65-F5344CB8AC3E}">
        <p14:creationId xmlns:p14="http://schemas.microsoft.com/office/powerpoint/2010/main" val="1057241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he img Element"/>
          <p:cNvSpPr txBox="1">
            <a:spLocks noGrp="1"/>
          </p:cNvSpPr>
          <p:nvPr>
            <p:ph type="title"/>
          </p:nvPr>
        </p:nvSpPr>
        <p:spPr>
          <a:prstGeom prst="rect">
            <a:avLst/>
          </a:prstGeom>
        </p:spPr>
        <p:txBody>
          <a:bodyPr/>
          <a:lstStyle/>
          <a:p>
            <a:r>
              <a:t>The img Element</a:t>
            </a:r>
          </a:p>
        </p:txBody>
      </p:sp>
      <p:sp>
        <p:nvSpPr>
          <p:cNvPr id="97" name="&lt;img src=&quot;&quot; alt=&quot;&quot;&gt;…"/>
          <p:cNvSpPr txBox="1">
            <a:spLocks noGrp="1"/>
          </p:cNvSpPr>
          <p:nvPr>
            <p:ph idx="1"/>
          </p:nvPr>
        </p:nvSpPr>
        <p:spPr>
          <a:xfrm>
            <a:off x="838200" y="2566219"/>
            <a:ext cx="10515600" cy="3610744"/>
          </a:xfrm>
          <a:prstGeom prst="rect">
            <a:avLst/>
          </a:prstGeom>
        </p:spPr>
        <p:txBody>
          <a:bodyPr anchor="t">
            <a:normAutofit/>
          </a:bodyPr>
          <a:lstStyle/>
          <a:p>
            <a:pPr>
              <a:defRPr sz="3000"/>
            </a:pPr>
            <a:r>
              <a:rPr dirty="0"/>
              <a:t>Embed images on the page with the empty </a:t>
            </a:r>
            <a:r>
              <a:rPr b="1" dirty="0" err="1">
                <a:solidFill>
                  <a:schemeClr val="accent4">
                    <a:lumMod val="75000"/>
                  </a:schemeClr>
                </a:solidFill>
                <a:latin typeface="Consolas" panose="020B0609020204030204" pitchFamily="49" charset="0"/>
                <a:sym typeface="Courier"/>
              </a:rPr>
              <a:t>img</a:t>
            </a:r>
            <a:r>
              <a:rPr dirty="0"/>
              <a:t> element.</a:t>
            </a:r>
          </a:p>
          <a:p>
            <a:pPr>
              <a:defRPr sz="3000"/>
            </a:pPr>
            <a:r>
              <a:rPr dirty="0"/>
              <a:t>The </a:t>
            </a:r>
            <a:r>
              <a:rPr b="1" dirty="0" err="1">
                <a:solidFill>
                  <a:schemeClr val="accent4">
                    <a:lumMod val="75000"/>
                  </a:schemeClr>
                </a:solidFill>
                <a:latin typeface="Consolas" panose="020B0609020204030204" pitchFamily="49" charset="0"/>
                <a:sym typeface="Courier"/>
              </a:rPr>
              <a:t>src</a:t>
            </a:r>
            <a:r>
              <a:rPr dirty="0"/>
              <a:t> and </a:t>
            </a:r>
            <a:r>
              <a:rPr b="1" dirty="0">
                <a:solidFill>
                  <a:schemeClr val="accent4">
                    <a:lumMod val="75000"/>
                  </a:schemeClr>
                </a:solidFill>
                <a:latin typeface="Consolas" panose="020B0609020204030204" pitchFamily="49" charset="0"/>
                <a:sym typeface="Courier"/>
              </a:rPr>
              <a:t>alt</a:t>
            </a:r>
            <a:r>
              <a:rPr dirty="0"/>
              <a:t> attributes are required.</a:t>
            </a:r>
          </a:p>
          <a:p>
            <a:pPr>
              <a:defRPr sz="3000"/>
            </a:pPr>
            <a:r>
              <a:rPr b="1" dirty="0" err="1">
                <a:solidFill>
                  <a:schemeClr val="accent4">
                    <a:lumMod val="75000"/>
                  </a:schemeClr>
                </a:solidFill>
                <a:latin typeface="Consolas" panose="020B0609020204030204" pitchFamily="49" charset="0"/>
                <a:sym typeface="Courier"/>
              </a:rPr>
              <a:t>img</a:t>
            </a:r>
            <a:r>
              <a:rPr dirty="0"/>
              <a:t> can be used for PNG, JPEG, GIF, and SVG.</a:t>
            </a:r>
          </a:p>
          <a:p>
            <a:pPr marL="0" indent="0">
              <a:spcBef>
                <a:spcPts val="4219"/>
              </a:spcBef>
              <a:buNone/>
              <a:defRPr sz="2700"/>
            </a:pPr>
            <a:r>
              <a:rPr b="1" dirty="0">
                <a:solidFill>
                  <a:srgbClr val="FF0000"/>
                </a:solidFill>
              </a:rPr>
              <a:t>NOTE: </a:t>
            </a:r>
            <a:r>
              <a:rPr dirty="0"/>
              <a:t>Special markup is recommended for experimenting with cutting-edge image formats like </a:t>
            </a:r>
            <a:r>
              <a:rPr dirty="0" err="1"/>
              <a:t>WebP</a:t>
            </a:r>
            <a:r>
              <a:rPr dirty="0"/>
              <a:t>.</a:t>
            </a:r>
          </a:p>
        </p:txBody>
      </p:sp>
      <p:sp>
        <p:nvSpPr>
          <p:cNvPr id="2" name="Rectangle 1">
            <a:extLst>
              <a:ext uri="{FF2B5EF4-FFF2-40B4-BE49-F238E27FC236}">
                <a16:creationId xmlns:a16="http://schemas.microsoft.com/office/drawing/2014/main" id="{8141B1A2-E2F3-644B-9D25-E83766A45204}"/>
              </a:ext>
            </a:extLst>
          </p:cNvPr>
          <p:cNvSpPr/>
          <p:nvPr/>
        </p:nvSpPr>
        <p:spPr>
          <a:xfrm>
            <a:off x="3810759" y="1690688"/>
            <a:ext cx="4570482" cy="553998"/>
          </a:xfrm>
          <a:prstGeom prst="rect">
            <a:avLst/>
          </a:prstGeom>
        </p:spPr>
        <p:txBody>
          <a:bodyPr wrap="none">
            <a:spAutoFit/>
          </a:bodyPr>
          <a:lstStyle/>
          <a:p>
            <a:pPr algn="ctr">
              <a:defRPr sz="3000" b="1">
                <a:solidFill>
                  <a:schemeClr val="accent1"/>
                </a:solidFill>
                <a:latin typeface="Courier"/>
                <a:ea typeface="Courier"/>
                <a:cs typeface="Courier"/>
                <a:sym typeface="Courier"/>
              </a:defRPr>
            </a:pPr>
            <a:r>
              <a:rPr lang="en-US" dirty="0"/>
              <a:t>&lt;</a:t>
            </a:r>
            <a:r>
              <a:rPr lang="en-US" dirty="0" err="1"/>
              <a:t>img</a:t>
            </a:r>
            <a:r>
              <a:rPr lang="en-US" dirty="0"/>
              <a:t> </a:t>
            </a:r>
            <a:r>
              <a:rPr lang="en-US" dirty="0" err="1"/>
              <a:t>src</a:t>
            </a:r>
            <a:r>
              <a:rPr lang="en-US" dirty="0"/>
              <a:t>="" alt=""&gt;</a:t>
            </a:r>
          </a:p>
        </p:txBody>
      </p:sp>
      <p:sp>
        <p:nvSpPr>
          <p:cNvPr id="5" name="TextBox 4">
            <a:extLst>
              <a:ext uri="{FF2B5EF4-FFF2-40B4-BE49-F238E27FC236}">
                <a16:creationId xmlns:a16="http://schemas.microsoft.com/office/drawing/2014/main" id="{A94BE711-3911-E44D-9084-DFB843F59BCE}"/>
              </a:ext>
            </a:extLst>
          </p:cNvPr>
          <p:cNvSpPr txBox="1"/>
          <p:nvPr/>
        </p:nvSpPr>
        <p:spPr>
          <a:xfrm>
            <a:off x="10329334" y="197392"/>
            <a:ext cx="1172116" cy="369332"/>
          </a:xfrm>
          <a:prstGeom prst="rect">
            <a:avLst/>
          </a:prstGeom>
          <a:noFill/>
        </p:spPr>
        <p:txBody>
          <a:bodyPr wrap="none" rtlCol="0">
            <a:spAutoFit/>
          </a:bodyPr>
          <a:lstStyle/>
          <a:p>
            <a:r>
              <a:rPr lang="en-JP" dirty="0"/>
              <a:t>Use often</a:t>
            </a:r>
          </a:p>
        </p:txBody>
      </p:sp>
      <p:pic>
        <p:nvPicPr>
          <p:cNvPr id="6" name="Picture 5">
            <a:extLst>
              <a:ext uri="{FF2B5EF4-FFF2-40B4-BE49-F238E27FC236}">
                <a16:creationId xmlns:a16="http://schemas.microsoft.com/office/drawing/2014/main" id="{AEE1226C-0FB6-034A-8F71-4C96C8B30300}"/>
              </a:ext>
            </a:extLst>
          </p:cNvPr>
          <p:cNvPicPr>
            <a:picLocks noChangeAspect="1"/>
          </p:cNvPicPr>
          <p:nvPr/>
        </p:nvPicPr>
        <p:blipFill>
          <a:blip r:embed="rId2"/>
          <a:stretch>
            <a:fillRect/>
          </a:stretch>
        </p:blipFill>
        <p:spPr>
          <a:xfrm>
            <a:off x="9550401" y="16933"/>
            <a:ext cx="778933" cy="778933"/>
          </a:xfrm>
          <a:prstGeom prst="rect">
            <a:avLst/>
          </a:prstGeom>
        </p:spPr>
      </p:pic>
    </p:spTree>
    <p:extLst>
      <p:ext uri="{BB962C8B-B14F-4D97-AF65-F5344CB8AC3E}">
        <p14:creationId xmlns:p14="http://schemas.microsoft.com/office/powerpoint/2010/main" val="353346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he img Element (cont’d)"/>
          <p:cNvSpPr txBox="1">
            <a:spLocks noGrp="1"/>
          </p:cNvSpPr>
          <p:nvPr>
            <p:ph type="title"/>
          </p:nvPr>
        </p:nvSpPr>
        <p:spPr>
          <a:prstGeom prst="rect">
            <a:avLst/>
          </a:prstGeom>
        </p:spPr>
        <p:txBody>
          <a:bodyPr/>
          <a:lstStyle>
            <a:lvl1pPr>
              <a:defRPr sz="3600"/>
            </a:lvl1pPr>
          </a:lstStyle>
          <a:p>
            <a:r>
              <a:t>The img Element (cont’d)</a:t>
            </a:r>
          </a:p>
        </p:txBody>
      </p:sp>
      <p:sp>
        <p:nvSpPr>
          <p:cNvPr id="2" name="Content Placeholder 1">
            <a:extLst>
              <a:ext uri="{FF2B5EF4-FFF2-40B4-BE49-F238E27FC236}">
                <a16:creationId xmlns:a16="http://schemas.microsoft.com/office/drawing/2014/main" id="{711FDF39-D60D-534B-955B-DBF7CDFC0171}"/>
              </a:ext>
            </a:extLst>
          </p:cNvPr>
          <p:cNvSpPr>
            <a:spLocks noGrp="1"/>
          </p:cNvSpPr>
          <p:nvPr>
            <p:ph idx="1"/>
          </p:nvPr>
        </p:nvSpPr>
        <p:spPr/>
        <p:txBody>
          <a:bodyPr/>
          <a:lstStyle/>
          <a:p>
            <a:r>
              <a:rPr lang="en-US" dirty="0"/>
              <a:t>The </a:t>
            </a:r>
            <a:r>
              <a:rPr lang="en-US" b="1" dirty="0" err="1">
                <a:solidFill>
                  <a:schemeClr val="accent4">
                    <a:lumMod val="75000"/>
                  </a:schemeClr>
                </a:solidFill>
                <a:latin typeface="Consolas" panose="020B0609020204030204" pitchFamily="49" charset="0"/>
                <a:sym typeface="Courier"/>
              </a:rPr>
              <a:t>img</a:t>
            </a:r>
            <a:r>
              <a:rPr lang="en-US" dirty="0"/>
              <a:t> element tells the browser to make a server request for the image and display it in its place:</a:t>
            </a:r>
          </a:p>
          <a:p>
            <a:endParaRPr lang="en-JP" dirty="0"/>
          </a:p>
        </p:txBody>
      </p:sp>
      <p:pic>
        <p:nvPicPr>
          <p:cNvPr id="101" name="lwd5_0702_img.png" descr="lwd5_0702_img.png"/>
          <p:cNvPicPr>
            <a:picLocks noChangeAspect="1"/>
          </p:cNvPicPr>
          <p:nvPr/>
        </p:nvPicPr>
        <p:blipFill>
          <a:blip r:embed="rId2"/>
          <a:stretch>
            <a:fillRect/>
          </a:stretch>
        </p:blipFill>
        <p:spPr>
          <a:xfrm>
            <a:off x="2859824" y="4506422"/>
            <a:ext cx="6324242" cy="2351578"/>
          </a:xfrm>
          <a:prstGeom prst="rect">
            <a:avLst/>
          </a:prstGeom>
          <a:ln w="12700">
            <a:miter lim="400000"/>
          </a:ln>
        </p:spPr>
      </p:pic>
      <p:sp>
        <p:nvSpPr>
          <p:cNvPr id="102" name="The img element tells the browser to make a server request for the image and display it in its place:"/>
          <p:cNvSpPr txBox="1"/>
          <p:nvPr/>
        </p:nvSpPr>
        <p:spPr>
          <a:xfrm>
            <a:off x="2167093" y="1885155"/>
            <a:ext cx="7709707"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spcBef>
                <a:spcPts val="2953"/>
              </a:spcBef>
              <a:defRPr sz="3000">
                <a:solidFill>
                  <a:srgbClr val="53585F"/>
                </a:solidFill>
              </a:defRPr>
            </a:pPr>
            <a:endParaRPr sz="2109" dirty="0"/>
          </a:p>
        </p:txBody>
      </p:sp>
      <p:pic>
        <p:nvPicPr>
          <p:cNvPr id="4" name="Picture 3">
            <a:extLst>
              <a:ext uri="{FF2B5EF4-FFF2-40B4-BE49-F238E27FC236}">
                <a16:creationId xmlns:a16="http://schemas.microsoft.com/office/drawing/2014/main" id="{0146234F-C1B0-4481-B8BA-F568A6843AA0}"/>
              </a:ext>
            </a:extLst>
          </p:cNvPr>
          <p:cNvPicPr>
            <a:picLocks noChangeAspect="1"/>
          </p:cNvPicPr>
          <p:nvPr/>
        </p:nvPicPr>
        <p:blipFill>
          <a:blip r:embed="rId3"/>
          <a:stretch>
            <a:fillRect/>
          </a:stretch>
        </p:blipFill>
        <p:spPr>
          <a:xfrm>
            <a:off x="1230085" y="2838991"/>
            <a:ext cx="9731829" cy="1180018"/>
          </a:xfrm>
          <a:prstGeom prst="rect">
            <a:avLst/>
          </a:prstGeom>
        </p:spPr>
      </p:pic>
      <p:sp>
        <p:nvSpPr>
          <p:cNvPr id="9" name="TextBox 8">
            <a:extLst>
              <a:ext uri="{FF2B5EF4-FFF2-40B4-BE49-F238E27FC236}">
                <a16:creationId xmlns:a16="http://schemas.microsoft.com/office/drawing/2014/main" id="{8C83FA53-365B-427F-8D71-3CD956D5C083}"/>
              </a:ext>
            </a:extLst>
          </p:cNvPr>
          <p:cNvSpPr txBox="1"/>
          <p:nvPr/>
        </p:nvSpPr>
        <p:spPr>
          <a:xfrm>
            <a:off x="3116080" y="4623752"/>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121430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he src attribute"/>
          <p:cNvSpPr txBox="1">
            <a:spLocks noGrp="1"/>
          </p:cNvSpPr>
          <p:nvPr>
            <p:ph type="title"/>
          </p:nvPr>
        </p:nvSpPr>
        <p:spPr>
          <a:prstGeom prst="rect">
            <a:avLst/>
          </a:prstGeom>
        </p:spPr>
        <p:txBody>
          <a:bodyPr/>
          <a:lstStyle/>
          <a:p>
            <a:r>
              <a:t>The src attribute</a:t>
            </a:r>
          </a:p>
        </p:txBody>
      </p:sp>
      <p:sp>
        <p:nvSpPr>
          <p:cNvPr id="105" name="The value is the location (URL) of the image file.…"/>
          <p:cNvSpPr txBox="1">
            <a:spLocks noGrp="1"/>
          </p:cNvSpPr>
          <p:nvPr>
            <p:ph idx="1"/>
          </p:nvPr>
        </p:nvSpPr>
        <p:spPr>
          <a:xfrm>
            <a:off x="838200" y="2521973"/>
            <a:ext cx="10515600" cy="3654989"/>
          </a:xfrm>
          <a:prstGeom prst="rect">
            <a:avLst/>
          </a:prstGeom>
        </p:spPr>
        <p:txBody>
          <a:bodyPr anchor="t">
            <a:normAutofit/>
          </a:bodyPr>
          <a:lstStyle/>
          <a:p>
            <a:pPr marL="260439" indent="-260439" defTabSz="321457">
              <a:spcBef>
                <a:spcPts val="0"/>
              </a:spcBef>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pPr>
            <a:r>
              <a:rPr dirty="0"/>
              <a:t>The </a:t>
            </a:r>
            <a:r>
              <a:rPr b="1" dirty="0">
                <a:solidFill>
                  <a:schemeClr val="accent4">
                    <a:lumMod val="75000"/>
                  </a:schemeClr>
                </a:solidFill>
                <a:latin typeface="Consolas" panose="020B0609020204030204" pitchFamily="49" charset="0"/>
                <a:sym typeface="Helvetica"/>
              </a:rPr>
              <a:t>value</a:t>
            </a:r>
            <a:r>
              <a:rPr dirty="0"/>
              <a:t> is the location (URL) of the image file. </a:t>
            </a:r>
          </a:p>
          <a:p>
            <a:pPr marL="260439" indent="-260439" defTabSz="321457">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pPr>
            <a:r>
              <a:rPr dirty="0"/>
              <a:t>Use the relative pathname conventions to point to the image on the server.</a:t>
            </a:r>
          </a:p>
          <a:p>
            <a:pPr marL="0" indent="0" defTabSz="321457">
              <a:spcBef>
                <a:spcPts val="0"/>
              </a:spcBef>
              <a:buNone/>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3000"/>
            </a:pPr>
            <a:endParaRPr dirty="0"/>
          </a:p>
          <a:p>
            <a:pPr marL="0" indent="0" defTabSz="321457">
              <a:spcBef>
                <a:spcPts val="0"/>
              </a:spcBef>
              <a:buNone/>
              <a:tabLst>
                <a:tab pos="321457" algn="l"/>
                <a:tab pos="642915" algn="l"/>
                <a:tab pos="964372" algn="l"/>
                <a:tab pos="1285829" algn="l"/>
                <a:tab pos="1607287" algn="l"/>
                <a:tab pos="1928744" algn="l"/>
                <a:tab pos="2250201" algn="l"/>
                <a:tab pos="2571659" algn="l"/>
                <a:tab pos="2893116" algn="l"/>
                <a:tab pos="3214573" algn="l"/>
                <a:tab pos="3536031" algn="l"/>
                <a:tab pos="3857488" algn="l"/>
              </a:tabLst>
              <a:defRPr sz="2700"/>
            </a:pPr>
            <a:r>
              <a:rPr b="1" dirty="0">
                <a:solidFill>
                  <a:srgbClr val="FF0000"/>
                </a:solidFill>
              </a:rPr>
              <a:t>PERFORMANCE TIP: </a:t>
            </a:r>
            <a:r>
              <a:rPr dirty="0"/>
              <a:t>Take advantage of </a:t>
            </a:r>
            <a:r>
              <a:rPr sz="3000" b="1" dirty="0">
                <a:solidFill>
                  <a:srgbClr val="A31AA6"/>
                </a:solidFill>
                <a:sym typeface="Helvetica"/>
              </a:rPr>
              <a:t>caching</a:t>
            </a:r>
            <a:r>
              <a:rPr dirty="0"/>
              <a:t> (temporary storage). For the same image used repeatedly, using the same pathname reduces the number of calls to the server.</a:t>
            </a:r>
          </a:p>
        </p:txBody>
      </p:sp>
      <p:sp>
        <p:nvSpPr>
          <p:cNvPr id="106" name="&lt;img src=&quot;/images/icon/next.png&quot; alt=&quot;Next&quot;&gt;"/>
          <p:cNvSpPr txBox="1"/>
          <p:nvPr/>
        </p:nvSpPr>
        <p:spPr>
          <a:xfrm>
            <a:off x="1997281" y="1695640"/>
            <a:ext cx="721031" cy="41069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marL="321457" marR="321457" defTabSz="321457">
              <a:spcBef>
                <a:spcPts val="844"/>
              </a:spcBef>
              <a:defRPr sz="2900">
                <a:latin typeface="Courier"/>
                <a:ea typeface="Courier"/>
                <a:cs typeface="Courier"/>
                <a:sym typeface="Courier"/>
              </a:defRPr>
            </a:pPr>
            <a:endParaRPr sz="2200" dirty="0"/>
          </a:p>
        </p:txBody>
      </p:sp>
      <p:pic>
        <p:nvPicPr>
          <p:cNvPr id="3" name="Picture 2">
            <a:extLst>
              <a:ext uri="{FF2B5EF4-FFF2-40B4-BE49-F238E27FC236}">
                <a16:creationId xmlns:a16="http://schemas.microsoft.com/office/drawing/2014/main" id="{D1A9A0C4-065E-4D51-B884-7AF3F6B34822}"/>
              </a:ext>
            </a:extLst>
          </p:cNvPr>
          <p:cNvPicPr>
            <a:picLocks noChangeAspect="1"/>
          </p:cNvPicPr>
          <p:nvPr/>
        </p:nvPicPr>
        <p:blipFill rotWithShape="1">
          <a:blip r:embed="rId2"/>
          <a:srcRect t="26596" r="44724" b="24468"/>
          <a:stretch/>
        </p:blipFill>
        <p:spPr>
          <a:xfrm>
            <a:off x="1872342" y="1552665"/>
            <a:ext cx="8086053" cy="672950"/>
          </a:xfrm>
          <a:prstGeom prst="rect">
            <a:avLst/>
          </a:prstGeom>
        </p:spPr>
      </p:pic>
    </p:spTree>
    <p:extLst>
      <p:ext uri="{BB962C8B-B14F-4D97-AF65-F5344CB8AC3E}">
        <p14:creationId xmlns:p14="http://schemas.microsoft.com/office/powerpoint/2010/main" val="2539082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he alt Attribute"/>
          <p:cNvSpPr txBox="1">
            <a:spLocks noGrp="1"/>
          </p:cNvSpPr>
          <p:nvPr>
            <p:ph type="title"/>
          </p:nvPr>
        </p:nvSpPr>
        <p:spPr>
          <a:prstGeom prst="rect">
            <a:avLst/>
          </a:prstGeom>
        </p:spPr>
        <p:txBody>
          <a:bodyPr/>
          <a:lstStyle/>
          <a:p>
            <a:r>
              <a:t>The alt Attribute</a:t>
            </a:r>
          </a:p>
        </p:txBody>
      </p:sp>
      <p:sp>
        <p:nvSpPr>
          <p:cNvPr id="109" name="The alt attribute provides alternative text for those who are not able to see it.…"/>
          <p:cNvSpPr txBox="1">
            <a:spLocks noGrp="1"/>
          </p:cNvSpPr>
          <p:nvPr>
            <p:ph idx="1"/>
          </p:nvPr>
        </p:nvSpPr>
        <p:spPr>
          <a:xfrm>
            <a:off x="838200" y="2891516"/>
            <a:ext cx="5740004" cy="3565665"/>
          </a:xfrm>
          <a:prstGeom prst="rect">
            <a:avLst/>
          </a:prstGeom>
        </p:spPr>
        <p:txBody>
          <a:bodyPr>
            <a:normAutofit fontScale="92500"/>
          </a:bodyPr>
          <a:lstStyle/>
          <a:p>
            <a:pPr marL="275024" indent="-275024" defTabSz="361460">
              <a:spcBef>
                <a:spcPts val="1828"/>
              </a:spcBef>
              <a:defRPr sz="2640"/>
            </a:pPr>
            <a:r>
              <a:rPr dirty="0"/>
              <a:t>The </a:t>
            </a:r>
            <a:r>
              <a:rPr sz="3000" b="1" dirty="0">
                <a:solidFill>
                  <a:schemeClr val="accent4">
                    <a:lumMod val="75000"/>
                  </a:schemeClr>
                </a:solidFill>
                <a:latin typeface="Consolas" panose="020B0609020204030204" pitchFamily="49" charset="0"/>
                <a:sym typeface="Courier"/>
              </a:rPr>
              <a:t>alt</a:t>
            </a:r>
            <a:r>
              <a:rPr dirty="0"/>
              <a:t> attribute provides </a:t>
            </a:r>
            <a:r>
              <a:rPr sz="3200" b="1" dirty="0">
                <a:solidFill>
                  <a:srgbClr val="A31AA6"/>
                </a:solidFill>
                <a:sym typeface="Helvetica"/>
              </a:rPr>
              <a:t>alternative</a:t>
            </a:r>
            <a:r>
              <a:rPr b="1" dirty="0">
                <a:latin typeface="+mj-lt"/>
                <a:ea typeface="+mj-ea"/>
                <a:cs typeface="+mj-cs"/>
                <a:sym typeface="Helvetica"/>
              </a:rPr>
              <a:t> </a:t>
            </a:r>
            <a:r>
              <a:rPr sz="3200" b="1" dirty="0">
                <a:solidFill>
                  <a:srgbClr val="A31AA6"/>
                </a:solidFill>
                <a:sym typeface="Helvetica"/>
              </a:rPr>
              <a:t>text</a:t>
            </a:r>
            <a:r>
              <a:rPr dirty="0"/>
              <a:t> for those who are not able to see it.</a:t>
            </a:r>
          </a:p>
          <a:p>
            <a:pPr marL="275024" indent="-275024" defTabSz="361460">
              <a:spcBef>
                <a:spcPts val="1828"/>
              </a:spcBef>
              <a:defRPr sz="2640"/>
            </a:pPr>
            <a:r>
              <a:rPr dirty="0"/>
              <a:t>It is </a:t>
            </a:r>
            <a:r>
              <a:rPr sz="3200" b="1" dirty="0">
                <a:solidFill>
                  <a:srgbClr val="A31AA6"/>
                </a:solidFill>
                <a:sym typeface="Helvetica"/>
              </a:rPr>
              <a:t>required</a:t>
            </a:r>
            <a:r>
              <a:rPr dirty="0"/>
              <a:t> for every </a:t>
            </a:r>
            <a:r>
              <a:rPr sz="3000" b="1" dirty="0" err="1">
                <a:solidFill>
                  <a:schemeClr val="accent4">
                    <a:lumMod val="75000"/>
                  </a:schemeClr>
                </a:solidFill>
                <a:latin typeface="Consolas" panose="020B0609020204030204" pitchFamily="49" charset="0"/>
                <a:sym typeface="Courier"/>
              </a:rPr>
              <a:t>img</a:t>
            </a:r>
            <a:r>
              <a:rPr dirty="0"/>
              <a:t> element in order for the HTML to be valid.</a:t>
            </a:r>
          </a:p>
          <a:p>
            <a:pPr marL="275024" indent="-275024" defTabSz="361460">
              <a:spcBef>
                <a:spcPts val="1828"/>
              </a:spcBef>
              <a:defRPr sz="2640"/>
            </a:pPr>
            <a:r>
              <a:rPr dirty="0"/>
              <a:t>It is used by screen readers, search engines, and graphical browsers when the image fails to load.</a:t>
            </a:r>
          </a:p>
        </p:txBody>
      </p:sp>
      <p:sp>
        <p:nvSpPr>
          <p:cNvPr id="110" name="&lt;p&gt; If you're &lt;img src=&quot;/images/smiley.png&quot; alt=&quot;happy&quot;&gt; and you know it, clap your hands.&lt;/p&gt;"/>
          <p:cNvSpPr txBox="1"/>
          <p:nvPr/>
        </p:nvSpPr>
        <p:spPr>
          <a:xfrm>
            <a:off x="1091381" y="1859965"/>
            <a:ext cx="10515600" cy="41069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21457" marR="321457" defTabSz="321457">
              <a:spcBef>
                <a:spcPts val="844"/>
              </a:spcBef>
              <a:defRPr sz="2400">
                <a:latin typeface="Courier"/>
                <a:ea typeface="Courier"/>
                <a:cs typeface="Courier"/>
                <a:sym typeface="Courier"/>
              </a:defRPr>
            </a:pPr>
            <a:endParaRPr sz="2200" dirty="0"/>
          </a:p>
        </p:txBody>
      </p:sp>
      <p:pic>
        <p:nvPicPr>
          <p:cNvPr id="111" name="lwd5_0704_alttext.png" descr="lwd5_0704_alttext.png"/>
          <p:cNvPicPr>
            <a:picLocks noChangeAspect="1"/>
          </p:cNvPicPr>
          <p:nvPr/>
        </p:nvPicPr>
        <p:blipFill>
          <a:blip r:embed="rId2"/>
          <a:stretch>
            <a:fillRect/>
          </a:stretch>
        </p:blipFill>
        <p:spPr>
          <a:xfrm>
            <a:off x="7669585" y="2891516"/>
            <a:ext cx="3223993" cy="3812373"/>
          </a:xfrm>
          <a:prstGeom prst="rect">
            <a:avLst/>
          </a:prstGeom>
          <a:ln w="12700">
            <a:miter lim="400000"/>
          </a:ln>
        </p:spPr>
      </p:pic>
      <p:sp>
        <p:nvSpPr>
          <p:cNvPr id="8" name="TextBox 7">
            <a:extLst>
              <a:ext uri="{FF2B5EF4-FFF2-40B4-BE49-F238E27FC236}">
                <a16:creationId xmlns:a16="http://schemas.microsoft.com/office/drawing/2014/main" id="{440FA4A2-9964-4441-B799-1F59F676E362}"/>
              </a:ext>
            </a:extLst>
          </p:cNvPr>
          <p:cNvSpPr txBox="1"/>
          <p:nvPr/>
        </p:nvSpPr>
        <p:spPr>
          <a:xfrm>
            <a:off x="9426378" y="2581811"/>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pic>
        <p:nvPicPr>
          <p:cNvPr id="14" name="Picture 13">
            <a:extLst>
              <a:ext uri="{FF2B5EF4-FFF2-40B4-BE49-F238E27FC236}">
                <a16:creationId xmlns:a16="http://schemas.microsoft.com/office/drawing/2014/main" id="{82EB6DD6-2E7C-43C0-8D0B-6F22DA12A9E5}"/>
              </a:ext>
            </a:extLst>
          </p:cNvPr>
          <p:cNvPicPr>
            <a:picLocks noChangeAspect="1"/>
          </p:cNvPicPr>
          <p:nvPr/>
        </p:nvPicPr>
        <p:blipFill>
          <a:blip r:embed="rId3"/>
          <a:stretch>
            <a:fillRect/>
          </a:stretch>
        </p:blipFill>
        <p:spPr>
          <a:xfrm>
            <a:off x="881471" y="1589831"/>
            <a:ext cx="10958423" cy="882469"/>
          </a:xfrm>
          <a:prstGeom prst="rect">
            <a:avLst/>
          </a:prstGeom>
        </p:spPr>
      </p:pic>
    </p:spTree>
    <p:extLst>
      <p:ext uri="{BB962C8B-B14F-4D97-AF65-F5344CB8AC3E}">
        <p14:creationId xmlns:p14="http://schemas.microsoft.com/office/powerpoint/2010/main" val="202851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5082" y="6356350"/>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13" name="Rectangle 12"/>
          <p:cNvSpPr/>
          <p:nvPr/>
        </p:nvSpPr>
        <p:spPr>
          <a:xfrm>
            <a:off x="-135082" y="-72736"/>
            <a:ext cx="12327082" cy="5403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Review | From last time</a:t>
            </a:r>
          </a:p>
        </p:txBody>
      </p:sp>
      <p:sp>
        <p:nvSpPr>
          <p:cNvPr id="2" name="Title 1">
            <a:extLst>
              <a:ext uri="{FF2B5EF4-FFF2-40B4-BE49-F238E27FC236}">
                <a16:creationId xmlns:a16="http://schemas.microsoft.com/office/drawing/2014/main" id="{6CB2D125-8AA4-1448-9AED-746B7F3C0FC2}"/>
              </a:ext>
            </a:extLst>
          </p:cNvPr>
          <p:cNvSpPr>
            <a:spLocks noGrp="1"/>
          </p:cNvSpPr>
          <p:nvPr>
            <p:ph type="title"/>
          </p:nvPr>
        </p:nvSpPr>
        <p:spPr/>
        <p:txBody>
          <a:bodyPr/>
          <a:lstStyle/>
          <a:p>
            <a:r>
              <a:rPr lang="en-JP" dirty="0"/>
              <a:t>Structure of a minimal HTML page</a:t>
            </a:r>
          </a:p>
        </p:txBody>
      </p:sp>
      <p:sp>
        <p:nvSpPr>
          <p:cNvPr id="4" name="Rounded Rectangle 3">
            <a:extLst>
              <a:ext uri="{FF2B5EF4-FFF2-40B4-BE49-F238E27FC236}">
                <a16:creationId xmlns:a16="http://schemas.microsoft.com/office/drawing/2014/main" id="{C37212C5-0FA0-EA4E-87A8-DCE8C6816E95}"/>
              </a:ext>
            </a:extLst>
          </p:cNvPr>
          <p:cNvSpPr/>
          <p:nvPr/>
        </p:nvSpPr>
        <p:spPr>
          <a:xfrm>
            <a:off x="693180" y="1781387"/>
            <a:ext cx="6533535" cy="4611826"/>
          </a:xfrm>
          <a:prstGeom prst="roundRect">
            <a:avLst>
              <a:gd name="adj" fmla="val 3980"/>
            </a:avLst>
          </a:prstGeom>
          <a:solidFill>
            <a:schemeClr val="bg1"/>
          </a:solidFill>
          <a:ln>
            <a:solidFill>
              <a:schemeClr val="accent5">
                <a:lumMod val="75000"/>
              </a:schemeClr>
            </a:solidFill>
          </a:ln>
        </p:spPr>
        <p:txBody>
          <a:bodyPr wrap="square">
            <a:spAutoFit/>
          </a:bodyPr>
          <a:lstStyle/>
          <a:p>
            <a:r>
              <a:rPr lang="en-US" sz="2400" dirty="0">
                <a:latin typeface="Consolas" panose="020B0609020204030204" pitchFamily="49" charset="0"/>
                <a:cs typeface="Consolas" panose="020B0609020204030204" pitchFamily="49" charset="0"/>
              </a:rPr>
              <a:t>&lt;!DOCTYPE html&gt; </a:t>
            </a:r>
          </a:p>
          <a:p>
            <a:r>
              <a:rPr lang="en-US" sz="2400" dirty="0">
                <a:latin typeface="Consolas" panose="020B0609020204030204" pitchFamily="49" charset="0"/>
                <a:cs typeface="Consolas" panose="020B0609020204030204" pitchFamily="49" charset="0"/>
              </a:rPr>
              <a:t>&lt;html&gt; </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&lt;head&gt; </a:t>
            </a:r>
          </a:p>
          <a:p>
            <a:r>
              <a:rPr lang="en-US" sz="2400" i="1" dirty="0">
                <a:solidFill>
                  <a:srgbClr val="000044"/>
                </a:solidFill>
                <a:latin typeface="Consolas" panose="020B0609020204030204" pitchFamily="49" charset="0"/>
                <a:cs typeface="Consolas" panose="020B0609020204030204" pitchFamily="49" charset="0"/>
              </a:rPr>
              <a:t>    information about the page</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&lt;/head&gt; </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&lt;body&gt; </a:t>
            </a:r>
          </a:p>
          <a:p>
            <a:r>
              <a:rPr lang="en-US" sz="2400" i="1" dirty="0">
                <a:solidFill>
                  <a:srgbClr val="000044"/>
                </a:solidFill>
                <a:latin typeface="Consolas" panose="020B0609020204030204" pitchFamily="49" charset="0"/>
                <a:cs typeface="Consolas" panose="020B0609020204030204" pitchFamily="49" charset="0"/>
              </a:rPr>
              <a:t>    page contents</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&lt;/body&gt; </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&lt;/html&gt;</a:t>
            </a:r>
            <a:endParaRPr lang="en-JP" sz="24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CB304659-0348-0A41-AB25-82E42F03E86F}"/>
              </a:ext>
            </a:extLst>
          </p:cNvPr>
          <p:cNvSpPr txBox="1"/>
          <p:nvPr/>
        </p:nvSpPr>
        <p:spPr>
          <a:xfrm>
            <a:off x="5828237" y="2587718"/>
            <a:ext cx="966931" cy="369332"/>
          </a:xfrm>
          <a:prstGeom prst="rect">
            <a:avLst/>
          </a:prstGeom>
          <a:solidFill>
            <a:schemeClr val="accent3"/>
          </a:solidFill>
        </p:spPr>
        <p:txBody>
          <a:bodyPr wrap="none" rtlCol="0">
            <a:spAutoFit/>
          </a:bodyPr>
          <a:lstStyle/>
          <a:p>
            <a:r>
              <a:rPr lang="en-JP" b="1" dirty="0">
                <a:solidFill>
                  <a:schemeClr val="accent2">
                    <a:lumMod val="50000"/>
                  </a:schemeClr>
                </a:solidFill>
              </a:rPr>
              <a:t>Header</a:t>
            </a:r>
          </a:p>
        </p:txBody>
      </p:sp>
      <p:sp>
        <p:nvSpPr>
          <p:cNvPr id="9" name="Rounded Rectangle 8">
            <a:extLst>
              <a:ext uri="{FF2B5EF4-FFF2-40B4-BE49-F238E27FC236}">
                <a16:creationId xmlns:a16="http://schemas.microsoft.com/office/drawing/2014/main" id="{B1137B72-4DD9-C54B-A83B-BEAA6816BE83}"/>
              </a:ext>
            </a:extLst>
          </p:cNvPr>
          <p:cNvSpPr/>
          <p:nvPr/>
        </p:nvSpPr>
        <p:spPr>
          <a:xfrm>
            <a:off x="1034850" y="4416451"/>
            <a:ext cx="5850194" cy="117987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Rounded Rectangle 4">
            <a:extLst>
              <a:ext uri="{FF2B5EF4-FFF2-40B4-BE49-F238E27FC236}">
                <a16:creationId xmlns:a16="http://schemas.microsoft.com/office/drawing/2014/main" id="{837D2EF0-F79D-3C45-AB31-3CC6D146E934}"/>
              </a:ext>
            </a:extLst>
          </p:cNvPr>
          <p:cNvSpPr/>
          <p:nvPr/>
        </p:nvSpPr>
        <p:spPr>
          <a:xfrm>
            <a:off x="1037310" y="2957049"/>
            <a:ext cx="5850194" cy="1179871"/>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extBox 9">
            <a:extLst>
              <a:ext uri="{FF2B5EF4-FFF2-40B4-BE49-F238E27FC236}">
                <a16:creationId xmlns:a16="http://schemas.microsoft.com/office/drawing/2014/main" id="{717EC081-6A3F-E141-A6C8-95A492FC2FB5}"/>
              </a:ext>
            </a:extLst>
          </p:cNvPr>
          <p:cNvSpPr txBox="1"/>
          <p:nvPr/>
        </p:nvSpPr>
        <p:spPr>
          <a:xfrm>
            <a:off x="5828237" y="4060288"/>
            <a:ext cx="761747" cy="369332"/>
          </a:xfrm>
          <a:prstGeom prst="rect">
            <a:avLst/>
          </a:prstGeom>
          <a:solidFill>
            <a:schemeClr val="accent6">
              <a:lumMod val="20000"/>
              <a:lumOff val="80000"/>
            </a:schemeClr>
          </a:solidFill>
        </p:spPr>
        <p:txBody>
          <a:bodyPr wrap="none" rtlCol="0">
            <a:spAutoFit/>
          </a:bodyPr>
          <a:lstStyle/>
          <a:p>
            <a:r>
              <a:rPr lang="en-JP" b="1" dirty="0">
                <a:solidFill>
                  <a:schemeClr val="accent6">
                    <a:lumMod val="75000"/>
                  </a:schemeClr>
                </a:solidFill>
              </a:rPr>
              <a:t>Body</a:t>
            </a:r>
          </a:p>
        </p:txBody>
      </p:sp>
      <p:sp>
        <p:nvSpPr>
          <p:cNvPr id="11" name="Rectangle 10">
            <a:extLst>
              <a:ext uri="{FF2B5EF4-FFF2-40B4-BE49-F238E27FC236}">
                <a16:creationId xmlns:a16="http://schemas.microsoft.com/office/drawing/2014/main" id="{77DCFFA2-0A7B-C44C-AE5D-2AE2C836038E}"/>
              </a:ext>
            </a:extLst>
          </p:cNvPr>
          <p:cNvSpPr/>
          <p:nvPr/>
        </p:nvSpPr>
        <p:spPr>
          <a:xfrm>
            <a:off x="7290692" y="2046851"/>
            <a:ext cx="4463845" cy="4031873"/>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the </a:t>
            </a:r>
            <a:r>
              <a:rPr lang="en-US" sz="2800" b="1" dirty="0">
                <a:solidFill>
                  <a:schemeClr val="accent4">
                    <a:lumMod val="75000"/>
                  </a:schemeClr>
                </a:solidFill>
                <a:latin typeface="Consolas" panose="020B0609020204030204" pitchFamily="49" charset="0"/>
              </a:rPr>
              <a:t>header</a:t>
            </a:r>
            <a:r>
              <a:rPr lang="en-US" sz="2400" dirty="0">
                <a:solidFill>
                  <a:srgbClr val="000000"/>
                </a:solidFill>
                <a:latin typeface="Arial" panose="020B0604020202020204" pitchFamily="34" charset="0"/>
                <a:cs typeface="Arial" panose="020B0604020202020204" pitchFamily="34" charset="0"/>
              </a:rPr>
              <a:t> describes the page</a:t>
            </a:r>
          </a:p>
          <a:p>
            <a:pPr marL="285750" indent="-285750">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the </a:t>
            </a:r>
            <a:r>
              <a:rPr lang="en-US" sz="2800" b="1" dirty="0">
                <a:solidFill>
                  <a:schemeClr val="accent4">
                    <a:lumMod val="75000"/>
                  </a:schemeClr>
                </a:solidFill>
                <a:latin typeface="Consolas" panose="020B0609020204030204" pitchFamily="49" charset="0"/>
              </a:rPr>
              <a:t>body</a:t>
            </a:r>
            <a:r>
              <a:rPr lang="en-US" sz="2400" dirty="0">
                <a:solidFill>
                  <a:srgbClr val="000000"/>
                </a:solidFill>
                <a:latin typeface="Arial" panose="020B0604020202020204" pitchFamily="34" charset="0"/>
                <a:cs typeface="Arial" panose="020B0604020202020204" pitchFamily="34" charset="0"/>
              </a:rPr>
              <a:t> contains the page's contents</a:t>
            </a:r>
          </a:p>
          <a:p>
            <a:pPr marL="285750" indent="-285750">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an </a:t>
            </a:r>
            <a:r>
              <a:rPr lang="en-US" sz="2800" b="1" dirty="0">
                <a:solidFill>
                  <a:schemeClr val="accent4">
                    <a:lumMod val="75000"/>
                  </a:schemeClr>
                </a:solidFill>
                <a:latin typeface="Consolas" panose="020B0609020204030204" pitchFamily="49" charset="0"/>
              </a:rPr>
              <a:t>HTML</a:t>
            </a:r>
            <a:r>
              <a:rPr lang="en-US" sz="2400" dirty="0">
                <a:solidFill>
                  <a:srgbClr val="000000"/>
                </a:solidFill>
                <a:latin typeface="Arial" panose="020B0604020202020204" pitchFamily="34" charset="0"/>
                <a:cs typeface="Arial" panose="020B0604020202020204" pitchFamily="34" charset="0"/>
              </a:rPr>
              <a:t> page is saved into a file ending with extension .html</a:t>
            </a:r>
          </a:p>
          <a:p>
            <a:pPr marL="285750" indent="-285750">
              <a:buFont typeface="Arial" panose="020B0604020202020204" pitchFamily="34" charset="0"/>
              <a:buChar char="•"/>
            </a:pPr>
            <a:r>
              <a:rPr lang="en-US" sz="2800" b="1" dirty="0">
                <a:solidFill>
                  <a:schemeClr val="accent4">
                    <a:lumMod val="75000"/>
                  </a:schemeClr>
                </a:solidFill>
                <a:latin typeface="Consolas" panose="020B0609020204030204" pitchFamily="49" charset="0"/>
              </a:rPr>
              <a:t>DOCTYPE</a:t>
            </a:r>
            <a:r>
              <a:rPr lang="en-US" sz="2400" dirty="0">
                <a:solidFill>
                  <a:srgbClr val="000000"/>
                </a:solidFill>
                <a:latin typeface="Arial" panose="020B0604020202020204" pitchFamily="34" charset="0"/>
                <a:cs typeface="Arial" panose="020B0604020202020204" pitchFamily="34" charset="0"/>
              </a:rPr>
              <a:t> tag tells browser to interpret our page's code as HTML5, the</a:t>
            </a:r>
          </a:p>
        </p:txBody>
      </p:sp>
      <p:sp>
        <p:nvSpPr>
          <p:cNvPr id="3" name="Slide Number Placeholder 2">
            <a:extLst>
              <a:ext uri="{FF2B5EF4-FFF2-40B4-BE49-F238E27FC236}">
                <a16:creationId xmlns:a16="http://schemas.microsoft.com/office/drawing/2014/main" id="{0735974A-1643-524B-BD27-0BBC67252ACE}"/>
              </a:ext>
            </a:extLst>
          </p:cNvPr>
          <p:cNvSpPr>
            <a:spLocks noGrp="1"/>
          </p:cNvSpPr>
          <p:nvPr>
            <p:ph type="sldNum" sz="quarter" idx="12"/>
          </p:nvPr>
        </p:nvSpPr>
        <p:spPr/>
        <p:txBody>
          <a:bodyPr/>
          <a:lstStyle/>
          <a:p>
            <a:fld id="{5D5576CE-73EB-EC46-BE68-51DD6BBCD28D}" type="slidenum">
              <a:rPr lang="en-JP" smtClean="0"/>
              <a:t>8</a:t>
            </a:fld>
            <a:endParaRPr lang="en-JP"/>
          </a:p>
        </p:txBody>
      </p:sp>
    </p:spTree>
    <p:extLst>
      <p:ext uri="{BB962C8B-B14F-4D97-AF65-F5344CB8AC3E}">
        <p14:creationId xmlns:p14="http://schemas.microsoft.com/office/powerpoint/2010/main" val="67526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Alternative text (alt text) should convey the same information and function as the image.…"/>
          <p:cNvSpPr txBox="1">
            <a:spLocks noGrp="1"/>
          </p:cNvSpPr>
          <p:nvPr>
            <p:ph idx="1"/>
          </p:nvPr>
        </p:nvSpPr>
        <p:spPr>
          <a:xfrm>
            <a:off x="838200" y="1825625"/>
            <a:ext cx="10515600" cy="4667250"/>
          </a:xfrm>
          <a:prstGeom prst="rect">
            <a:avLst/>
          </a:prstGeom>
        </p:spPr>
        <p:txBody>
          <a:bodyPr>
            <a:normAutofit fontScale="92500" lnSpcReduction="10000"/>
          </a:bodyPr>
          <a:lstStyle/>
          <a:p>
            <a:pPr marL="278149" indent="-278149" defTabSz="365568">
              <a:spcBef>
                <a:spcPts val="1828"/>
              </a:spcBef>
              <a:defRPr sz="2670"/>
            </a:pPr>
            <a:r>
              <a:rPr dirty="0"/>
              <a:t>Alternative text (alt text) should convey the same information and function as the image.</a:t>
            </a:r>
          </a:p>
          <a:p>
            <a:pPr marL="278149" indent="-278149" defTabSz="365568">
              <a:spcBef>
                <a:spcPts val="1828"/>
              </a:spcBef>
              <a:defRPr sz="2670"/>
            </a:pPr>
            <a:r>
              <a:rPr dirty="0"/>
              <a:t>If the image is purely decorative and shouldn’t be read aloud, include the </a:t>
            </a:r>
            <a:r>
              <a:rPr sz="3000" b="1" dirty="0">
                <a:solidFill>
                  <a:schemeClr val="accent4">
                    <a:lumMod val="75000"/>
                  </a:schemeClr>
                </a:solidFill>
                <a:latin typeface="Consolas" panose="020B0609020204030204" pitchFamily="49" charset="0"/>
                <a:sym typeface="Courier"/>
              </a:rPr>
              <a:t>alt</a:t>
            </a:r>
            <a:r>
              <a:rPr dirty="0"/>
              <a:t> attribute with an empty value:</a:t>
            </a:r>
          </a:p>
          <a:p>
            <a:pPr marL="278149" indent="-278149" defTabSz="365568">
              <a:spcBef>
                <a:spcPts val="1828"/>
              </a:spcBef>
              <a:defRPr sz="2670"/>
            </a:pPr>
            <a:endParaRPr lang="en-US" sz="3000" b="1" dirty="0">
              <a:solidFill>
                <a:schemeClr val="accent4">
                  <a:lumMod val="75000"/>
                </a:schemeClr>
              </a:solidFill>
              <a:latin typeface="Consolas" panose="020B0609020204030204" pitchFamily="49" charset="0"/>
            </a:endParaRPr>
          </a:p>
          <a:p>
            <a:pPr marL="278149" indent="-278149" defTabSz="365568">
              <a:spcBef>
                <a:spcPts val="1828"/>
              </a:spcBef>
              <a:defRPr sz="2670"/>
            </a:pPr>
            <a:r>
              <a:rPr dirty="0"/>
              <a:t>Consider what the alt text would sound like when read aloud by a screen reader. Is it helpful or a hindrance?</a:t>
            </a:r>
          </a:p>
          <a:p>
            <a:pPr marL="278149" indent="-278149" defTabSz="365568">
              <a:spcBef>
                <a:spcPts val="1828"/>
              </a:spcBef>
              <a:defRPr sz="2670"/>
            </a:pPr>
            <a:r>
              <a:rPr dirty="0"/>
              <a:t>When an image is used as a link, the </a:t>
            </a:r>
            <a:r>
              <a:rPr sz="3000" b="1" dirty="0">
                <a:solidFill>
                  <a:schemeClr val="accent4">
                    <a:lumMod val="75000"/>
                  </a:schemeClr>
                </a:solidFill>
                <a:latin typeface="Consolas" panose="020B0609020204030204" pitchFamily="49" charset="0"/>
              </a:rPr>
              <a:t>alt</a:t>
            </a:r>
            <a:r>
              <a:rPr dirty="0"/>
              <a:t> text serves as the linked text. Write what you’d want the link to say, don’t just describe the image.</a:t>
            </a:r>
          </a:p>
          <a:p>
            <a:pPr marL="278149" indent="-278149" defTabSz="365568">
              <a:spcBef>
                <a:spcPts val="1828"/>
              </a:spcBef>
              <a:defRPr sz="2670"/>
            </a:pPr>
            <a:r>
              <a:rPr dirty="0"/>
              <a:t>Avoid starting alt text with “An image of” or “Graphic of”.</a:t>
            </a:r>
          </a:p>
        </p:txBody>
      </p:sp>
      <p:pic>
        <p:nvPicPr>
          <p:cNvPr id="4" name="Picture 3">
            <a:extLst>
              <a:ext uri="{FF2B5EF4-FFF2-40B4-BE49-F238E27FC236}">
                <a16:creationId xmlns:a16="http://schemas.microsoft.com/office/drawing/2014/main" id="{CA3218FA-43BE-41B9-A934-5D6B2F30EA3E}"/>
              </a:ext>
            </a:extLst>
          </p:cNvPr>
          <p:cNvPicPr>
            <a:picLocks noChangeAspect="1"/>
          </p:cNvPicPr>
          <p:nvPr/>
        </p:nvPicPr>
        <p:blipFill rotWithShape="1">
          <a:blip r:embed="rId2"/>
          <a:srcRect t="17293" r="60993" b="27381"/>
          <a:stretch/>
        </p:blipFill>
        <p:spPr>
          <a:xfrm>
            <a:off x="2388696" y="3428999"/>
            <a:ext cx="5115215" cy="711679"/>
          </a:xfrm>
          <a:prstGeom prst="rect">
            <a:avLst/>
          </a:prstGeom>
        </p:spPr>
      </p:pic>
      <p:sp>
        <p:nvSpPr>
          <p:cNvPr id="113" name="Alternative Text Tips"/>
          <p:cNvSpPr txBox="1">
            <a:spLocks noGrp="1"/>
          </p:cNvSpPr>
          <p:nvPr>
            <p:ph type="title"/>
          </p:nvPr>
        </p:nvSpPr>
        <p:spPr>
          <a:prstGeom prst="rect">
            <a:avLst/>
          </a:prstGeom>
        </p:spPr>
        <p:txBody>
          <a:bodyPr/>
          <a:lstStyle/>
          <a:p>
            <a:r>
              <a:t>Alternative Text Tips</a:t>
            </a:r>
          </a:p>
        </p:txBody>
      </p:sp>
    </p:spTree>
    <p:extLst>
      <p:ext uri="{BB962C8B-B14F-4D97-AF65-F5344CB8AC3E}">
        <p14:creationId xmlns:p14="http://schemas.microsoft.com/office/powerpoint/2010/main" val="2256121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width and height Attributes"/>
          <p:cNvSpPr txBox="1">
            <a:spLocks noGrp="1"/>
          </p:cNvSpPr>
          <p:nvPr>
            <p:ph type="title"/>
          </p:nvPr>
        </p:nvSpPr>
        <p:spPr>
          <a:prstGeom prst="rect">
            <a:avLst/>
          </a:prstGeom>
        </p:spPr>
        <p:txBody>
          <a:bodyPr/>
          <a:lstStyle/>
          <a:p>
            <a:r>
              <a:t>width and height Attributes</a:t>
            </a:r>
          </a:p>
        </p:txBody>
      </p:sp>
      <p:sp>
        <p:nvSpPr>
          <p:cNvPr id="117" name="The width and height attributes set the dimensions of the image on the page in number of pixels.…"/>
          <p:cNvSpPr txBox="1">
            <a:spLocks noGrp="1"/>
          </p:cNvSpPr>
          <p:nvPr>
            <p:ph idx="1"/>
          </p:nvPr>
        </p:nvSpPr>
        <p:spPr>
          <a:xfrm>
            <a:off x="838200" y="2395421"/>
            <a:ext cx="10515600" cy="3974308"/>
          </a:xfrm>
          <a:prstGeom prst="rect">
            <a:avLst/>
          </a:prstGeom>
        </p:spPr>
        <p:txBody>
          <a:bodyPr anchor="t">
            <a:normAutofit fontScale="92500" lnSpcReduction="10000"/>
          </a:bodyPr>
          <a:lstStyle/>
          <a:p>
            <a:pPr marL="290650" indent="-290650" defTabSz="381998">
              <a:spcBef>
                <a:spcPts val="2742"/>
              </a:spcBef>
              <a:defRPr sz="2790"/>
            </a:pPr>
            <a:r>
              <a:rPr dirty="0"/>
              <a:t>The </a:t>
            </a:r>
            <a:r>
              <a:rPr sz="3000" b="1" dirty="0">
                <a:solidFill>
                  <a:schemeClr val="accent4">
                    <a:lumMod val="75000"/>
                  </a:schemeClr>
                </a:solidFill>
                <a:latin typeface="Consolas" panose="020B0609020204030204" pitchFamily="49" charset="0"/>
                <a:sym typeface="Courier"/>
              </a:rPr>
              <a:t>width</a:t>
            </a:r>
            <a:r>
              <a:rPr dirty="0"/>
              <a:t> and </a:t>
            </a:r>
            <a:r>
              <a:rPr sz="3000" b="1" dirty="0">
                <a:solidFill>
                  <a:schemeClr val="accent4">
                    <a:lumMod val="75000"/>
                  </a:schemeClr>
                </a:solidFill>
                <a:latin typeface="Consolas" panose="020B0609020204030204" pitchFamily="49" charset="0"/>
                <a:sym typeface="Courier"/>
              </a:rPr>
              <a:t>height</a:t>
            </a:r>
            <a:r>
              <a:rPr dirty="0"/>
              <a:t> attributes set the dimensions of the image on the page in number of pixels.</a:t>
            </a:r>
          </a:p>
          <a:p>
            <a:pPr marL="290650" indent="-290650" defTabSz="381998">
              <a:spcBef>
                <a:spcPts val="2742"/>
              </a:spcBef>
              <a:defRPr sz="2790"/>
            </a:pPr>
            <a:r>
              <a:rPr dirty="0"/>
              <a:t>They help the browser maintain space for the image in the layout while the files load.</a:t>
            </a:r>
          </a:p>
          <a:p>
            <a:pPr marL="290650" indent="-290650" defTabSz="381998">
              <a:spcBef>
                <a:spcPts val="2742"/>
              </a:spcBef>
              <a:defRPr sz="2790"/>
            </a:pPr>
            <a:r>
              <a:rPr dirty="0"/>
              <a:t>Don’t use </a:t>
            </a:r>
            <a:r>
              <a:rPr sz="3000" b="1" dirty="0">
                <a:solidFill>
                  <a:schemeClr val="accent4">
                    <a:lumMod val="75000"/>
                  </a:schemeClr>
                </a:solidFill>
                <a:latin typeface="Consolas" panose="020B0609020204030204" pitchFamily="49" charset="0"/>
                <a:sym typeface="Courier"/>
              </a:rPr>
              <a:t>width</a:t>
            </a:r>
            <a:r>
              <a:rPr dirty="0"/>
              <a:t> and </a:t>
            </a:r>
            <a:r>
              <a:rPr sz="3000" b="1" dirty="0">
                <a:solidFill>
                  <a:schemeClr val="accent4">
                    <a:lumMod val="75000"/>
                  </a:schemeClr>
                </a:solidFill>
                <a:latin typeface="Consolas" panose="020B0609020204030204" pitchFamily="49" charset="0"/>
                <a:sym typeface="Courier"/>
              </a:rPr>
              <a:t>height</a:t>
            </a:r>
            <a:r>
              <a:rPr dirty="0"/>
              <a:t> attributes if you are sizing the image with style sheets or if the size changes in a responsive layout.</a:t>
            </a:r>
          </a:p>
          <a:p>
            <a:pPr marL="290650" indent="-290650" defTabSz="381998">
              <a:spcBef>
                <a:spcPts val="2742"/>
              </a:spcBef>
              <a:defRPr sz="2790"/>
            </a:pPr>
            <a:r>
              <a:rPr dirty="0"/>
              <a:t>If the attribute values do not match the dimensions of the image, the image will resize and may be distorted or blurry.</a:t>
            </a:r>
          </a:p>
        </p:txBody>
      </p:sp>
      <p:sp>
        <p:nvSpPr>
          <p:cNvPr id="118" name="&lt;img src=&quot;flowers.svg&quot; alt=&quot;&quot; width=&quot;120&quot; height=&quot;160&quot;&gt;"/>
          <p:cNvSpPr txBox="1"/>
          <p:nvPr/>
        </p:nvSpPr>
        <p:spPr>
          <a:xfrm>
            <a:off x="661004" y="1535981"/>
            <a:ext cx="995465" cy="41069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lvl="2">
              <a:spcBef>
                <a:spcPts val="2953"/>
              </a:spcBef>
              <a:defRPr>
                <a:solidFill>
                  <a:srgbClr val="53585F"/>
                </a:solidFill>
                <a:latin typeface="Courier"/>
                <a:ea typeface="Courier"/>
                <a:cs typeface="Courier"/>
                <a:sym typeface="Courier"/>
              </a:defRPr>
            </a:pPr>
            <a:endParaRPr sz="2200" dirty="0"/>
          </a:p>
        </p:txBody>
      </p:sp>
      <p:pic>
        <p:nvPicPr>
          <p:cNvPr id="5" name="Picture 4">
            <a:extLst>
              <a:ext uri="{FF2B5EF4-FFF2-40B4-BE49-F238E27FC236}">
                <a16:creationId xmlns:a16="http://schemas.microsoft.com/office/drawing/2014/main" id="{B8260561-2284-457F-B1DF-60E2849A9DBE}"/>
              </a:ext>
            </a:extLst>
          </p:cNvPr>
          <p:cNvPicPr>
            <a:picLocks noChangeAspect="1"/>
          </p:cNvPicPr>
          <p:nvPr/>
        </p:nvPicPr>
        <p:blipFill>
          <a:blip r:embed="rId2"/>
          <a:stretch>
            <a:fillRect/>
          </a:stretch>
        </p:blipFill>
        <p:spPr>
          <a:xfrm>
            <a:off x="1397675" y="1423315"/>
            <a:ext cx="10214919" cy="779340"/>
          </a:xfrm>
          <a:prstGeom prst="rect">
            <a:avLst/>
          </a:prstGeom>
        </p:spPr>
      </p:pic>
    </p:spTree>
    <p:extLst>
      <p:ext uri="{BB962C8B-B14F-4D97-AF65-F5344CB8AC3E}">
        <p14:creationId xmlns:p14="http://schemas.microsoft.com/office/powerpoint/2010/main" val="2425797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dding SVG Images"/>
          <p:cNvSpPr txBox="1">
            <a:spLocks noGrp="1"/>
          </p:cNvSpPr>
          <p:nvPr>
            <p:ph type="title"/>
          </p:nvPr>
        </p:nvSpPr>
        <p:spPr>
          <a:prstGeom prst="rect">
            <a:avLst/>
          </a:prstGeom>
        </p:spPr>
        <p:txBody>
          <a:bodyPr/>
          <a:lstStyle/>
          <a:p>
            <a:r>
              <a:t>Adding SVG Images</a:t>
            </a:r>
          </a:p>
        </p:txBody>
      </p:sp>
      <p:sp>
        <p:nvSpPr>
          <p:cNvPr id="121" name="SVG images are unique:…"/>
          <p:cNvSpPr txBox="1">
            <a:spLocks noGrp="1"/>
          </p:cNvSpPr>
          <p:nvPr>
            <p:ph idx="1"/>
          </p:nvPr>
        </p:nvSpPr>
        <p:spPr>
          <a:prstGeom prst="rect">
            <a:avLst/>
          </a:prstGeom>
        </p:spPr>
        <p:txBody>
          <a:bodyPr anchor="t">
            <a:normAutofit lnSpcReduction="10000"/>
          </a:bodyPr>
          <a:lstStyle/>
          <a:p>
            <a:pPr marL="0" indent="0">
              <a:spcBef>
                <a:spcPts val="2109"/>
              </a:spcBef>
              <a:buNone/>
              <a:defRPr sz="3000"/>
            </a:pPr>
            <a:r>
              <a:rPr dirty="0"/>
              <a:t>SVG images are unique:</a:t>
            </a:r>
          </a:p>
          <a:p>
            <a:pPr>
              <a:spcBef>
                <a:spcPts val="2109"/>
              </a:spcBef>
              <a:defRPr sz="3000"/>
            </a:pPr>
            <a:r>
              <a:rPr dirty="0"/>
              <a:t>SVG is a vector format, made up of shapes and paths.</a:t>
            </a:r>
          </a:p>
          <a:p>
            <a:pPr>
              <a:spcBef>
                <a:spcPts val="2109"/>
              </a:spcBef>
              <a:defRPr sz="3000"/>
            </a:pPr>
            <a:r>
              <a:rPr dirty="0"/>
              <a:t>Those shapes and paths are described in a text file using the </a:t>
            </a:r>
            <a:r>
              <a:rPr sz="3000" b="1" dirty="0">
                <a:solidFill>
                  <a:srgbClr val="A31AA6"/>
                </a:solidFill>
                <a:sym typeface="Helvetica"/>
              </a:rPr>
              <a:t>Scalable</a:t>
            </a:r>
            <a:r>
              <a:rPr b="1" dirty="0">
                <a:latin typeface="+mj-lt"/>
                <a:ea typeface="+mj-ea"/>
                <a:cs typeface="+mj-cs"/>
                <a:sym typeface="Helvetica"/>
              </a:rPr>
              <a:t> </a:t>
            </a:r>
            <a:r>
              <a:rPr sz="3000" b="1" dirty="0">
                <a:solidFill>
                  <a:srgbClr val="A31AA6"/>
                </a:solidFill>
                <a:sym typeface="Helvetica"/>
              </a:rPr>
              <a:t>Vector</a:t>
            </a:r>
            <a:r>
              <a:rPr b="1" dirty="0">
                <a:latin typeface="+mj-lt"/>
                <a:ea typeface="+mj-ea"/>
                <a:cs typeface="+mj-cs"/>
                <a:sym typeface="Helvetica"/>
              </a:rPr>
              <a:t> </a:t>
            </a:r>
            <a:r>
              <a:rPr sz="3000" b="1" dirty="0">
                <a:solidFill>
                  <a:srgbClr val="A31AA6"/>
                </a:solidFill>
                <a:sym typeface="Helvetica"/>
              </a:rPr>
              <a:t>Graphic</a:t>
            </a:r>
            <a:r>
              <a:rPr dirty="0"/>
              <a:t> markup language. </a:t>
            </a:r>
          </a:p>
          <a:p>
            <a:pPr>
              <a:spcBef>
                <a:spcPts val="2109"/>
              </a:spcBef>
              <a:defRPr sz="3000"/>
            </a:pPr>
            <a:r>
              <a:rPr dirty="0"/>
              <a:t>The elements in an SVG can be styled with CSS and scripted for interactivity.</a:t>
            </a:r>
          </a:p>
          <a:p>
            <a:pPr>
              <a:spcBef>
                <a:spcPts val="2109"/>
              </a:spcBef>
              <a:defRPr sz="3000"/>
            </a:pPr>
            <a:r>
              <a:rPr dirty="0"/>
              <a:t>Because they are vector, SVGs can resize with no loss of quality.</a:t>
            </a:r>
          </a:p>
        </p:txBody>
      </p:sp>
    </p:spTree>
    <p:extLst>
      <p:ext uri="{BB962C8B-B14F-4D97-AF65-F5344CB8AC3E}">
        <p14:creationId xmlns:p14="http://schemas.microsoft.com/office/powerpoint/2010/main" val="1651919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VG Example"/>
          <p:cNvSpPr txBox="1">
            <a:spLocks noGrp="1"/>
          </p:cNvSpPr>
          <p:nvPr>
            <p:ph type="title"/>
          </p:nvPr>
        </p:nvSpPr>
        <p:spPr>
          <a:prstGeom prst="rect">
            <a:avLst/>
          </a:prstGeom>
        </p:spPr>
        <p:txBody>
          <a:bodyPr/>
          <a:lstStyle/>
          <a:p>
            <a:r>
              <a:t>SVG Example</a:t>
            </a:r>
          </a:p>
        </p:txBody>
      </p:sp>
      <p:sp>
        <p:nvSpPr>
          <p:cNvPr id="2" name="Content Placeholder 1">
            <a:extLst>
              <a:ext uri="{FF2B5EF4-FFF2-40B4-BE49-F238E27FC236}">
                <a16:creationId xmlns:a16="http://schemas.microsoft.com/office/drawing/2014/main" id="{7A020C52-A10A-294F-89DC-AD7227911DB2}"/>
              </a:ext>
            </a:extLst>
          </p:cNvPr>
          <p:cNvSpPr>
            <a:spLocks noGrp="1"/>
          </p:cNvSpPr>
          <p:nvPr>
            <p:ph idx="1"/>
          </p:nvPr>
        </p:nvSpPr>
        <p:spPr/>
        <p:txBody>
          <a:bodyPr/>
          <a:lstStyle/>
          <a:p>
            <a:r>
              <a:rPr lang="en-US" dirty="0"/>
              <a:t>Compare the SVG source to the image. The </a:t>
            </a:r>
            <a:r>
              <a:rPr lang="en-US" b="1" dirty="0" err="1">
                <a:solidFill>
                  <a:schemeClr val="accent4">
                    <a:lumMod val="75000"/>
                  </a:schemeClr>
                </a:solidFill>
                <a:latin typeface="Consolas" panose="020B0609020204030204" pitchFamily="49" charset="0"/>
                <a:sym typeface="Courier"/>
              </a:rPr>
              <a:t>svg</a:t>
            </a:r>
            <a:r>
              <a:rPr lang="en-US" dirty="0"/>
              <a:t> element contains a rectangle (</a:t>
            </a:r>
            <a:r>
              <a:rPr lang="en-US" b="1" dirty="0" err="1">
                <a:solidFill>
                  <a:schemeClr val="accent4">
                    <a:lumMod val="75000"/>
                  </a:schemeClr>
                </a:solidFill>
                <a:latin typeface="Consolas" panose="020B0609020204030204" pitchFamily="49" charset="0"/>
                <a:sym typeface="Courier"/>
              </a:rPr>
              <a:t>rect</a:t>
            </a:r>
            <a:r>
              <a:rPr lang="en-US" dirty="0"/>
              <a:t> element) and a </a:t>
            </a:r>
            <a:r>
              <a:rPr lang="en-US" b="1" dirty="0">
                <a:solidFill>
                  <a:schemeClr val="accent4">
                    <a:lumMod val="75000"/>
                  </a:schemeClr>
                </a:solidFill>
                <a:latin typeface="Consolas" panose="020B0609020204030204" pitchFamily="49" charset="0"/>
                <a:sym typeface="Courier"/>
              </a:rPr>
              <a:t>text</a:t>
            </a:r>
            <a:r>
              <a:rPr lang="en-US" dirty="0"/>
              <a:t> element:</a:t>
            </a:r>
          </a:p>
          <a:p>
            <a:endParaRPr lang="en-JP" dirty="0"/>
          </a:p>
        </p:txBody>
      </p:sp>
      <p:sp>
        <p:nvSpPr>
          <p:cNvPr id="124" name="&lt;svg xmlns=&quot;http://www.w3.org/2000/svg&quot; viewBox=&quot;0 0 300 180&quot;&gt;…"/>
          <p:cNvSpPr txBox="1"/>
          <p:nvPr/>
        </p:nvSpPr>
        <p:spPr>
          <a:xfrm>
            <a:off x="1123082" y="3903843"/>
            <a:ext cx="11221317" cy="41069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defTabSz="321457">
              <a:defRPr sz="2200">
                <a:latin typeface="Courier"/>
                <a:ea typeface="Courier"/>
                <a:cs typeface="Courier"/>
                <a:sym typeface="Courier"/>
              </a:defRPr>
            </a:pPr>
            <a:endParaRPr sz="2200" dirty="0"/>
          </a:p>
        </p:txBody>
      </p:sp>
      <p:sp>
        <p:nvSpPr>
          <p:cNvPr id="126" name="Compare the SVG source to the image. The svg element contains a rectangle (rect element) and a text element:"/>
          <p:cNvSpPr txBox="1"/>
          <p:nvPr/>
        </p:nvSpPr>
        <p:spPr>
          <a:xfrm>
            <a:off x="2176023" y="1875970"/>
            <a:ext cx="7709707"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spcBef>
                <a:spcPts val="2953"/>
              </a:spcBef>
              <a:defRPr sz="3000">
                <a:solidFill>
                  <a:srgbClr val="53585F"/>
                </a:solidFill>
              </a:defRPr>
            </a:pPr>
            <a:endParaRPr sz="2109" dirty="0"/>
          </a:p>
        </p:txBody>
      </p:sp>
      <p:pic>
        <p:nvPicPr>
          <p:cNvPr id="4" name="Picture 3">
            <a:extLst>
              <a:ext uri="{FF2B5EF4-FFF2-40B4-BE49-F238E27FC236}">
                <a16:creationId xmlns:a16="http://schemas.microsoft.com/office/drawing/2014/main" id="{63A47AAF-17A0-431A-8784-363D67AC9387}"/>
              </a:ext>
            </a:extLst>
          </p:cNvPr>
          <p:cNvPicPr>
            <a:picLocks noChangeAspect="1"/>
          </p:cNvPicPr>
          <p:nvPr/>
        </p:nvPicPr>
        <p:blipFill>
          <a:blip r:embed="rId2"/>
          <a:stretch>
            <a:fillRect/>
          </a:stretch>
        </p:blipFill>
        <p:spPr>
          <a:xfrm>
            <a:off x="1164446" y="2865327"/>
            <a:ext cx="8755097" cy="2755350"/>
          </a:xfrm>
          <a:prstGeom prst="rect">
            <a:avLst/>
          </a:prstGeom>
        </p:spPr>
      </p:pic>
      <p:pic>
        <p:nvPicPr>
          <p:cNvPr id="125" name="lwd5_0707_hellosvg.png" descr="lwd5_0707_hellosvg.png"/>
          <p:cNvPicPr>
            <a:picLocks noChangeAspect="1"/>
          </p:cNvPicPr>
          <p:nvPr/>
        </p:nvPicPr>
        <p:blipFill>
          <a:blip r:embed="rId3"/>
          <a:stretch>
            <a:fillRect/>
          </a:stretch>
        </p:blipFill>
        <p:spPr>
          <a:xfrm>
            <a:off x="7718468" y="4790625"/>
            <a:ext cx="3309086" cy="1812279"/>
          </a:xfrm>
          <a:prstGeom prst="rect">
            <a:avLst/>
          </a:prstGeom>
          <a:ln w="12700">
            <a:miter lim="400000"/>
          </a:ln>
        </p:spPr>
      </p:pic>
      <p:sp>
        <p:nvSpPr>
          <p:cNvPr id="7" name="TextBox 6">
            <a:extLst>
              <a:ext uri="{FF2B5EF4-FFF2-40B4-BE49-F238E27FC236}">
                <a16:creationId xmlns:a16="http://schemas.microsoft.com/office/drawing/2014/main" id="{3907CED9-0FD8-4FCE-B991-E682386D9C7A}"/>
              </a:ext>
            </a:extLst>
          </p:cNvPr>
          <p:cNvSpPr txBox="1"/>
          <p:nvPr/>
        </p:nvSpPr>
        <p:spPr>
          <a:xfrm>
            <a:off x="7178637" y="4314533"/>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205850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dding SVG to a Page"/>
          <p:cNvSpPr txBox="1">
            <a:spLocks noGrp="1"/>
          </p:cNvSpPr>
          <p:nvPr>
            <p:ph type="title"/>
          </p:nvPr>
        </p:nvSpPr>
        <p:spPr>
          <a:prstGeom prst="rect">
            <a:avLst/>
          </a:prstGeom>
        </p:spPr>
        <p:txBody>
          <a:bodyPr/>
          <a:lstStyle/>
          <a:p>
            <a:r>
              <a:t>Adding SVG to a Page</a:t>
            </a:r>
          </a:p>
        </p:txBody>
      </p:sp>
      <p:sp>
        <p:nvSpPr>
          <p:cNvPr id="129" name="There are several ways to add an SVG image to a web page:…"/>
          <p:cNvSpPr txBox="1">
            <a:spLocks noGrp="1"/>
          </p:cNvSpPr>
          <p:nvPr>
            <p:ph idx="1"/>
          </p:nvPr>
        </p:nvSpPr>
        <p:spPr>
          <a:prstGeom prst="rect">
            <a:avLst/>
          </a:prstGeom>
        </p:spPr>
        <p:txBody>
          <a:bodyPr anchor="t"/>
          <a:lstStyle/>
          <a:p>
            <a:pPr marL="0" indent="0">
              <a:spcBef>
                <a:spcPts val="2109"/>
              </a:spcBef>
              <a:buNone/>
              <a:defRPr sz="3000"/>
            </a:pPr>
            <a:r>
              <a:t>There are several ways to add an SVG image to a web page:</a:t>
            </a:r>
          </a:p>
          <a:p>
            <a:pPr lvl="1">
              <a:spcBef>
                <a:spcPts val="2109"/>
              </a:spcBef>
              <a:defRPr sz="3000"/>
            </a:pPr>
            <a:r>
              <a:rPr b="1">
                <a:solidFill>
                  <a:schemeClr val="accent1"/>
                </a:solidFill>
                <a:latin typeface="Courier"/>
                <a:ea typeface="Courier"/>
                <a:cs typeface="Courier"/>
                <a:sym typeface="Courier"/>
              </a:rPr>
              <a:t>&lt;img&gt;</a:t>
            </a:r>
            <a:r>
              <a:t> element</a:t>
            </a:r>
          </a:p>
          <a:p>
            <a:pPr lvl="1">
              <a:spcBef>
                <a:spcPts val="2109"/>
              </a:spcBef>
              <a:defRPr sz="3000"/>
            </a:pPr>
            <a:r>
              <a:rPr b="1">
                <a:solidFill>
                  <a:schemeClr val="accent1"/>
                </a:solidFill>
                <a:latin typeface="Courier"/>
                <a:ea typeface="Courier"/>
                <a:cs typeface="Courier"/>
                <a:sym typeface="Courier"/>
              </a:rPr>
              <a:t>&lt;object&gt;</a:t>
            </a:r>
            <a:r>
              <a:t> element</a:t>
            </a:r>
          </a:p>
          <a:p>
            <a:pPr lvl="1">
              <a:spcBef>
                <a:spcPts val="2109"/>
              </a:spcBef>
              <a:defRPr sz="3000"/>
            </a:pPr>
            <a:r>
              <a:rPr b="1">
                <a:solidFill>
                  <a:schemeClr val="accent1"/>
                </a:solidFill>
                <a:latin typeface="Courier"/>
                <a:ea typeface="Courier"/>
                <a:cs typeface="Courier"/>
                <a:sym typeface="Courier"/>
              </a:rPr>
              <a:t>&lt;svg&gt;</a:t>
            </a:r>
            <a:r>
              <a:t> element directly in HTML (inline SVG)</a:t>
            </a:r>
          </a:p>
        </p:txBody>
      </p:sp>
    </p:spTree>
    <p:extLst>
      <p:ext uri="{BB962C8B-B14F-4D97-AF65-F5344CB8AC3E}">
        <p14:creationId xmlns:p14="http://schemas.microsoft.com/office/powerpoint/2010/main" val="4127040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dding SVG with the img Element"/>
          <p:cNvSpPr txBox="1">
            <a:spLocks noGrp="1"/>
          </p:cNvSpPr>
          <p:nvPr>
            <p:ph type="title"/>
          </p:nvPr>
        </p:nvSpPr>
        <p:spPr>
          <a:prstGeom prst="rect">
            <a:avLst/>
          </a:prstGeom>
        </p:spPr>
        <p:txBody>
          <a:bodyPr/>
          <a:lstStyle>
            <a:lvl1pPr>
              <a:spcBef>
                <a:spcPts val="3000"/>
              </a:spcBef>
            </a:lvl1pPr>
          </a:lstStyle>
          <a:p>
            <a:r>
              <a:t>Adding SVG with the img Element</a:t>
            </a:r>
          </a:p>
        </p:txBody>
      </p:sp>
      <p:sp>
        <p:nvSpPr>
          <p:cNvPr id="132" name="You can add an .svg file to the page with the img element:…"/>
          <p:cNvSpPr txBox="1">
            <a:spLocks noGrp="1"/>
          </p:cNvSpPr>
          <p:nvPr>
            <p:ph idx="1"/>
          </p:nvPr>
        </p:nvSpPr>
        <p:spPr>
          <a:prstGeom prst="rect">
            <a:avLst/>
          </a:prstGeom>
        </p:spPr>
        <p:txBody>
          <a:bodyPr anchor="t">
            <a:normAutofit fontScale="77500" lnSpcReduction="20000"/>
          </a:bodyPr>
          <a:lstStyle/>
          <a:p>
            <a:pPr marL="0" indent="0" defTabSz="398428">
              <a:spcBef>
                <a:spcPts val="2039"/>
              </a:spcBef>
              <a:buNone/>
              <a:defRPr sz="2910"/>
            </a:pPr>
            <a:r>
              <a:rPr dirty="0"/>
              <a:t>You can add an </a:t>
            </a:r>
            <a:r>
              <a:rPr i="1" dirty="0">
                <a:latin typeface="+mj-lt"/>
                <a:ea typeface="+mj-ea"/>
                <a:cs typeface="+mj-cs"/>
                <a:sym typeface="Helvetica"/>
              </a:rPr>
              <a:t>.</a:t>
            </a:r>
            <a:r>
              <a:rPr i="1" dirty="0" err="1">
                <a:latin typeface="+mj-lt"/>
                <a:ea typeface="+mj-ea"/>
                <a:cs typeface="+mj-cs"/>
                <a:sym typeface="Helvetica"/>
              </a:rPr>
              <a:t>svg</a:t>
            </a:r>
            <a:r>
              <a:rPr dirty="0"/>
              <a:t> file to the page with the </a:t>
            </a:r>
            <a:r>
              <a:rPr sz="3600" b="1" dirty="0" err="1">
                <a:solidFill>
                  <a:schemeClr val="accent4">
                    <a:lumMod val="75000"/>
                  </a:schemeClr>
                </a:solidFill>
                <a:latin typeface="Consolas" panose="020B0609020204030204" pitchFamily="49" charset="0"/>
                <a:sym typeface="Courier"/>
              </a:rPr>
              <a:t>img</a:t>
            </a:r>
            <a:r>
              <a:rPr dirty="0"/>
              <a:t> element:</a:t>
            </a:r>
          </a:p>
          <a:p>
            <a:pPr marL="0" indent="0" defTabSz="398428">
              <a:spcBef>
                <a:spcPts val="2039"/>
              </a:spcBef>
              <a:buNone/>
              <a:defRPr sz="2910"/>
            </a:pPr>
            <a:endParaRPr lang="en-US" dirty="0">
              <a:solidFill>
                <a:schemeClr val="accent4"/>
              </a:solidFill>
            </a:endParaRPr>
          </a:p>
          <a:p>
            <a:pPr marL="0" indent="0" defTabSz="398428">
              <a:spcBef>
                <a:spcPts val="2039"/>
              </a:spcBef>
              <a:buNone/>
              <a:defRPr sz="2910"/>
            </a:pPr>
            <a:endParaRPr lang="en-US" dirty="0">
              <a:solidFill>
                <a:schemeClr val="accent4"/>
              </a:solidFill>
            </a:endParaRPr>
          </a:p>
          <a:p>
            <a:pPr marL="0" indent="0" defTabSz="398428">
              <a:spcBef>
                <a:spcPts val="2039"/>
              </a:spcBef>
              <a:buNone/>
              <a:defRPr sz="2910"/>
            </a:pPr>
            <a:r>
              <a:rPr b="1" dirty="0">
                <a:solidFill>
                  <a:srgbClr val="FF0000"/>
                </a:solidFill>
              </a:rPr>
              <a:t>PROS: </a:t>
            </a:r>
          </a:p>
          <a:p>
            <a:pPr marL="606304" lvl="1" indent="-303152" defTabSz="398428">
              <a:spcBef>
                <a:spcPts val="1336"/>
              </a:spcBef>
              <a:defRPr sz="2910"/>
            </a:pPr>
            <a:r>
              <a:rPr dirty="0"/>
              <a:t>Easy and familiar</a:t>
            </a:r>
          </a:p>
          <a:p>
            <a:pPr marL="606304" lvl="1" indent="-303152" defTabSz="398428">
              <a:spcBef>
                <a:spcPts val="1336"/>
              </a:spcBef>
              <a:defRPr sz="2910"/>
            </a:pPr>
            <a:r>
              <a:rPr dirty="0"/>
              <a:t>Universally supported</a:t>
            </a:r>
          </a:p>
          <a:p>
            <a:pPr marL="0" indent="0" defTabSz="398428">
              <a:spcBef>
                <a:spcPts val="2039"/>
              </a:spcBef>
              <a:buNone/>
              <a:defRPr sz="2910"/>
            </a:pPr>
            <a:r>
              <a:rPr sz="3000" b="1" dirty="0">
                <a:solidFill>
                  <a:srgbClr val="FF0000"/>
                </a:solidFill>
              </a:rPr>
              <a:t>CONS:</a:t>
            </a:r>
          </a:p>
          <a:p>
            <a:pPr marL="606304" lvl="1" indent="-303152" defTabSz="398428">
              <a:spcBef>
                <a:spcPts val="1336"/>
              </a:spcBef>
              <a:defRPr sz="2910"/>
            </a:pPr>
            <a:r>
              <a:rPr dirty="0"/>
              <a:t>Can’t manipulate the SVG with scripts or styles.</a:t>
            </a:r>
          </a:p>
          <a:p>
            <a:pPr marL="606304" lvl="1" indent="-303152" defTabSz="398428">
              <a:spcBef>
                <a:spcPts val="1336"/>
              </a:spcBef>
              <a:defRPr sz="2910"/>
            </a:pPr>
            <a:r>
              <a:rPr dirty="0"/>
              <a:t>The SVG can’t contain any external resources such as images or fonts.</a:t>
            </a:r>
          </a:p>
        </p:txBody>
      </p:sp>
      <p:pic>
        <p:nvPicPr>
          <p:cNvPr id="7" name="Picture 6">
            <a:extLst>
              <a:ext uri="{FF2B5EF4-FFF2-40B4-BE49-F238E27FC236}">
                <a16:creationId xmlns:a16="http://schemas.microsoft.com/office/drawing/2014/main" id="{66344B6C-949C-434A-938D-E8295399B7EA}"/>
              </a:ext>
            </a:extLst>
          </p:cNvPr>
          <p:cNvPicPr>
            <a:picLocks noChangeAspect="1"/>
          </p:cNvPicPr>
          <p:nvPr/>
        </p:nvPicPr>
        <p:blipFill>
          <a:blip r:embed="rId2"/>
          <a:stretch>
            <a:fillRect/>
          </a:stretch>
        </p:blipFill>
        <p:spPr>
          <a:xfrm>
            <a:off x="3575072" y="2328708"/>
            <a:ext cx="4885295" cy="1100292"/>
          </a:xfrm>
          <a:prstGeom prst="rect">
            <a:avLst/>
          </a:prstGeom>
        </p:spPr>
      </p:pic>
    </p:spTree>
    <p:extLst>
      <p:ext uri="{BB962C8B-B14F-4D97-AF65-F5344CB8AC3E}">
        <p14:creationId xmlns:p14="http://schemas.microsoft.com/office/powerpoint/2010/main" val="3737234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Embedding SVGs with object"/>
          <p:cNvSpPr txBox="1">
            <a:spLocks noGrp="1"/>
          </p:cNvSpPr>
          <p:nvPr>
            <p:ph type="title"/>
          </p:nvPr>
        </p:nvSpPr>
        <p:spPr>
          <a:prstGeom prst="rect">
            <a:avLst/>
          </a:prstGeom>
        </p:spPr>
        <p:txBody>
          <a:bodyPr/>
          <a:lstStyle/>
          <a:p>
            <a:r>
              <a:t>Embedding SVGs with object</a:t>
            </a:r>
          </a:p>
        </p:txBody>
      </p:sp>
      <p:sp>
        <p:nvSpPr>
          <p:cNvPr id="135" name="The content of the object element is a fallback text or image that displays if the SVG is not supported:…"/>
          <p:cNvSpPr txBox="1">
            <a:spLocks noGrp="1"/>
          </p:cNvSpPr>
          <p:nvPr>
            <p:ph idx="1"/>
          </p:nvPr>
        </p:nvSpPr>
        <p:spPr>
          <a:xfrm>
            <a:off x="838200" y="1413612"/>
            <a:ext cx="10515600" cy="5026729"/>
          </a:xfrm>
          <a:prstGeom prst="rect">
            <a:avLst/>
          </a:prstGeom>
        </p:spPr>
        <p:txBody>
          <a:bodyPr anchor="t">
            <a:normAutofit lnSpcReduction="10000"/>
          </a:bodyPr>
          <a:lstStyle/>
          <a:p>
            <a:pPr marL="0" indent="0" defTabSz="365568">
              <a:spcBef>
                <a:spcPts val="2601"/>
              </a:spcBef>
              <a:buNone/>
              <a:defRPr sz="2670"/>
            </a:pPr>
            <a:r>
              <a:rPr sz="3000" dirty="0"/>
              <a:t>The content of the </a:t>
            </a:r>
            <a:r>
              <a:rPr sz="3000" b="1" dirty="0">
                <a:solidFill>
                  <a:schemeClr val="accent4">
                    <a:lumMod val="75000"/>
                  </a:schemeClr>
                </a:solidFill>
                <a:latin typeface="Consolas" panose="020B0609020204030204" pitchFamily="49" charset="0"/>
                <a:sym typeface="Courier"/>
              </a:rPr>
              <a:t>object</a:t>
            </a:r>
            <a:r>
              <a:rPr sz="3000" dirty="0"/>
              <a:t> element is a fallback text or image that displays if the SVG is not supported:</a:t>
            </a:r>
          </a:p>
          <a:p>
            <a:pPr marL="286097" marR="286097" indent="0" defTabSz="286097">
              <a:spcBef>
                <a:spcPts val="1477"/>
              </a:spcBef>
              <a:buNone/>
              <a:defRPr sz="2403">
                <a:solidFill>
                  <a:srgbClr val="000000"/>
                </a:solidFill>
                <a:latin typeface="Courier"/>
                <a:ea typeface="Courier"/>
                <a:cs typeface="Courier"/>
                <a:sym typeface="Courier"/>
              </a:defRPr>
            </a:pPr>
            <a:endParaRPr lang="en-US" dirty="0"/>
          </a:p>
          <a:p>
            <a:pPr marL="286097" marR="286097" indent="0" defTabSz="286097">
              <a:spcBef>
                <a:spcPts val="1477"/>
              </a:spcBef>
              <a:buNone/>
              <a:defRPr sz="2403">
                <a:solidFill>
                  <a:srgbClr val="000000"/>
                </a:solidFill>
                <a:latin typeface="Courier"/>
                <a:ea typeface="Courier"/>
                <a:cs typeface="Courier"/>
                <a:sym typeface="Courier"/>
              </a:defRPr>
            </a:pPr>
            <a:endParaRPr lang="en-US" dirty="0"/>
          </a:p>
          <a:p>
            <a:pPr marL="286097" marR="286097" indent="0" defTabSz="286097">
              <a:spcBef>
                <a:spcPts val="1477"/>
              </a:spcBef>
              <a:buNone/>
              <a:defRPr sz="2403">
                <a:solidFill>
                  <a:srgbClr val="000000"/>
                </a:solidFill>
                <a:latin typeface="Courier"/>
                <a:ea typeface="Courier"/>
                <a:cs typeface="Courier"/>
                <a:sym typeface="Courier"/>
              </a:defRPr>
            </a:pPr>
            <a:endParaRPr dirty="0"/>
          </a:p>
          <a:p>
            <a:pPr marL="0" indent="0" defTabSz="398428">
              <a:lnSpc>
                <a:spcPct val="70000"/>
              </a:lnSpc>
              <a:spcBef>
                <a:spcPts val="2039"/>
              </a:spcBef>
              <a:buNone/>
              <a:defRPr sz="2910"/>
            </a:pPr>
            <a:r>
              <a:rPr sz="2500" b="1" dirty="0">
                <a:solidFill>
                  <a:srgbClr val="FF0000"/>
                </a:solidFill>
              </a:rPr>
              <a:t>PROS: </a:t>
            </a:r>
          </a:p>
          <a:p>
            <a:pPr marL="556299" lvl="1" indent="-278149" defTabSz="365568">
              <a:spcBef>
                <a:spcPts val="1195"/>
              </a:spcBef>
              <a:defRPr sz="2670"/>
            </a:pPr>
            <a:r>
              <a:rPr dirty="0"/>
              <a:t>SVG can be scripted and use eternal files (images and fonts).</a:t>
            </a:r>
          </a:p>
          <a:p>
            <a:pPr marL="0" indent="0" defTabSz="398428">
              <a:lnSpc>
                <a:spcPct val="70000"/>
              </a:lnSpc>
              <a:spcBef>
                <a:spcPts val="2039"/>
              </a:spcBef>
              <a:buNone/>
              <a:defRPr sz="2910"/>
            </a:pPr>
            <a:r>
              <a:rPr sz="2500" b="1" dirty="0">
                <a:solidFill>
                  <a:srgbClr val="FF0000"/>
                </a:solidFill>
              </a:rPr>
              <a:t>CONS:</a:t>
            </a:r>
          </a:p>
          <a:p>
            <a:pPr marL="556299" lvl="1" indent="-278149" defTabSz="365568">
              <a:spcBef>
                <a:spcPts val="1195"/>
              </a:spcBef>
              <a:defRPr sz="2670"/>
            </a:pPr>
            <a:r>
              <a:rPr dirty="0"/>
              <a:t>You can’t change styles with the same CSS used for the document. </a:t>
            </a:r>
          </a:p>
          <a:p>
            <a:pPr marL="556299" lvl="1" indent="-278149" defTabSz="365568">
              <a:spcBef>
                <a:spcPts val="1195"/>
              </a:spcBef>
              <a:defRPr sz="2670"/>
            </a:pPr>
            <a:r>
              <a:rPr dirty="0"/>
              <a:t>May be buggy in some browsers.</a:t>
            </a:r>
          </a:p>
        </p:txBody>
      </p:sp>
      <p:pic>
        <p:nvPicPr>
          <p:cNvPr id="3" name="Picture 2">
            <a:extLst>
              <a:ext uri="{FF2B5EF4-FFF2-40B4-BE49-F238E27FC236}">
                <a16:creationId xmlns:a16="http://schemas.microsoft.com/office/drawing/2014/main" id="{F3BE77E0-1B2E-4F82-B082-1D3680BF00D6}"/>
              </a:ext>
            </a:extLst>
          </p:cNvPr>
          <p:cNvPicPr>
            <a:picLocks noChangeAspect="1"/>
          </p:cNvPicPr>
          <p:nvPr/>
        </p:nvPicPr>
        <p:blipFill>
          <a:blip r:embed="rId2"/>
          <a:stretch>
            <a:fillRect/>
          </a:stretch>
        </p:blipFill>
        <p:spPr>
          <a:xfrm>
            <a:off x="3178930" y="2538335"/>
            <a:ext cx="4917217" cy="1286411"/>
          </a:xfrm>
          <a:prstGeom prst="rect">
            <a:avLst/>
          </a:prstGeom>
        </p:spPr>
      </p:pic>
    </p:spTree>
    <p:extLst>
      <p:ext uri="{BB962C8B-B14F-4D97-AF65-F5344CB8AC3E}">
        <p14:creationId xmlns:p14="http://schemas.microsoft.com/office/powerpoint/2010/main" val="3336098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Inline SVGs with the svg Element"/>
          <p:cNvSpPr txBox="1">
            <a:spLocks noGrp="1"/>
          </p:cNvSpPr>
          <p:nvPr>
            <p:ph type="title"/>
          </p:nvPr>
        </p:nvSpPr>
        <p:spPr>
          <a:prstGeom prst="rect">
            <a:avLst/>
          </a:prstGeom>
        </p:spPr>
        <p:txBody>
          <a:bodyPr/>
          <a:lstStyle/>
          <a:p>
            <a:r>
              <a:t>Inline SVGs with the svg Element</a:t>
            </a:r>
          </a:p>
        </p:txBody>
      </p:sp>
      <p:sp>
        <p:nvSpPr>
          <p:cNvPr id="138" name="You can paste the content of the SVG text file directly into the HTML source. This is called using the SVG inline.…"/>
          <p:cNvSpPr txBox="1">
            <a:spLocks noGrp="1"/>
          </p:cNvSpPr>
          <p:nvPr>
            <p:ph idx="1"/>
          </p:nvPr>
        </p:nvSpPr>
        <p:spPr>
          <a:prstGeom prst="rect">
            <a:avLst/>
          </a:prstGeom>
        </p:spPr>
        <p:txBody>
          <a:bodyPr anchor="t">
            <a:normAutofit fontScale="92500" lnSpcReduction="20000"/>
          </a:bodyPr>
          <a:lstStyle/>
          <a:p>
            <a:pPr marL="0" indent="0" defTabSz="373783">
              <a:spcBef>
                <a:spcPts val="1266"/>
              </a:spcBef>
              <a:buNone/>
              <a:defRPr sz="2730"/>
            </a:pPr>
            <a:r>
              <a:rPr dirty="0"/>
              <a:t>You can paste the content of the SVG text file directly into the HTML source. This is called using the SVG </a:t>
            </a:r>
            <a:r>
              <a:rPr sz="3200" b="1" dirty="0">
                <a:solidFill>
                  <a:srgbClr val="A31AA6"/>
                </a:solidFill>
                <a:sym typeface="Helvetica"/>
              </a:rPr>
              <a:t>inline</a:t>
            </a:r>
            <a:r>
              <a:rPr dirty="0"/>
              <a:t>. </a:t>
            </a:r>
          </a:p>
          <a:p>
            <a:pPr marL="0" indent="0" defTabSz="398428">
              <a:spcBef>
                <a:spcPts val="2039"/>
              </a:spcBef>
              <a:buNone/>
              <a:defRPr sz="2910"/>
            </a:pPr>
            <a:r>
              <a:rPr sz="2500" b="1" dirty="0">
                <a:solidFill>
                  <a:srgbClr val="FF0000"/>
                </a:solidFill>
              </a:rPr>
              <a:t>PROS: </a:t>
            </a:r>
          </a:p>
          <a:p>
            <a:pPr marL="568801" lvl="1" indent="-284400" defTabSz="373783">
              <a:spcBef>
                <a:spcPts val="1266"/>
              </a:spcBef>
              <a:defRPr sz="2730"/>
            </a:pPr>
            <a:r>
              <a:rPr dirty="0"/>
              <a:t>Can take full advantage of scripting and styling the SVG because the elements in the SVG are part of the DOM for the document.</a:t>
            </a:r>
          </a:p>
          <a:p>
            <a:pPr marL="0" indent="0" defTabSz="398428">
              <a:spcBef>
                <a:spcPts val="2039"/>
              </a:spcBef>
              <a:buNone/>
              <a:defRPr sz="2910"/>
            </a:pPr>
            <a:r>
              <a:rPr sz="2500" b="1" dirty="0">
                <a:solidFill>
                  <a:srgbClr val="FF0000"/>
                </a:solidFill>
              </a:rPr>
              <a:t>CONS:</a:t>
            </a:r>
          </a:p>
          <a:p>
            <a:pPr marL="568801" lvl="1" indent="-284400" defTabSz="373783">
              <a:spcBef>
                <a:spcPts val="1266"/>
              </a:spcBef>
              <a:defRPr sz="2730"/>
            </a:pPr>
            <a:r>
              <a:rPr dirty="0"/>
              <a:t>Code can get extremely long and unwieldy.</a:t>
            </a:r>
          </a:p>
          <a:p>
            <a:pPr marL="568801" lvl="1" indent="-284400" defTabSz="373783">
              <a:spcBef>
                <a:spcPts val="1266"/>
              </a:spcBef>
              <a:defRPr sz="2730"/>
            </a:pPr>
            <a:r>
              <a:rPr dirty="0"/>
              <a:t>Harder to maintain images embedded in the source</a:t>
            </a:r>
          </a:p>
          <a:p>
            <a:pPr marL="568801" lvl="1" indent="-284400" defTabSz="373783">
              <a:spcBef>
                <a:spcPts val="1266"/>
              </a:spcBef>
              <a:defRPr sz="2730"/>
            </a:pPr>
            <a:r>
              <a:rPr dirty="0"/>
              <a:t>Can’t take advantage of caching repeated images</a:t>
            </a:r>
          </a:p>
          <a:p>
            <a:pPr marL="568801" lvl="1" indent="-284400" defTabSz="373783">
              <a:spcBef>
                <a:spcPts val="1266"/>
              </a:spcBef>
              <a:defRPr sz="2730"/>
            </a:pPr>
            <a:r>
              <a:rPr dirty="0"/>
              <a:t>Not universally supported</a:t>
            </a:r>
          </a:p>
        </p:txBody>
      </p:sp>
    </p:spTree>
    <p:extLst>
      <p:ext uri="{BB962C8B-B14F-4D97-AF65-F5344CB8AC3E}">
        <p14:creationId xmlns:p14="http://schemas.microsoft.com/office/powerpoint/2010/main" val="2069475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Example of an Inline SVG"/>
          <p:cNvSpPr txBox="1">
            <a:spLocks noGrp="1"/>
          </p:cNvSpPr>
          <p:nvPr>
            <p:ph type="title"/>
          </p:nvPr>
        </p:nvSpPr>
        <p:spPr>
          <a:prstGeom prst="rect">
            <a:avLst/>
          </a:prstGeom>
        </p:spPr>
        <p:txBody>
          <a:bodyPr/>
          <a:lstStyle/>
          <a:p>
            <a:r>
              <a:t>Example of an Inline SVG</a:t>
            </a:r>
          </a:p>
        </p:txBody>
      </p:sp>
      <p:pic>
        <p:nvPicPr>
          <p:cNvPr id="3" name="Picture 2">
            <a:extLst>
              <a:ext uri="{FF2B5EF4-FFF2-40B4-BE49-F238E27FC236}">
                <a16:creationId xmlns:a16="http://schemas.microsoft.com/office/drawing/2014/main" id="{88BEF3F5-E5D6-42EB-BBE9-D2B13DCC8D9F}"/>
              </a:ext>
            </a:extLst>
          </p:cNvPr>
          <p:cNvPicPr>
            <a:picLocks noChangeAspect="1"/>
          </p:cNvPicPr>
          <p:nvPr/>
        </p:nvPicPr>
        <p:blipFill>
          <a:blip r:embed="rId2"/>
          <a:stretch>
            <a:fillRect/>
          </a:stretch>
        </p:blipFill>
        <p:spPr>
          <a:xfrm>
            <a:off x="607951" y="1910865"/>
            <a:ext cx="6413981" cy="3504096"/>
          </a:xfrm>
          <a:prstGeom prst="rect">
            <a:avLst/>
          </a:prstGeom>
        </p:spPr>
      </p:pic>
      <p:sp>
        <p:nvSpPr>
          <p:cNvPr id="7" name="TextBox 6">
            <a:extLst>
              <a:ext uri="{FF2B5EF4-FFF2-40B4-BE49-F238E27FC236}">
                <a16:creationId xmlns:a16="http://schemas.microsoft.com/office/drawing/2014/main" id="{180C40FA-BD19-479A-97B0-2305122B0A57}"/>
              </a:ext>
            </a:extLst>
          </p:cNvPr>
          <p:cNvSpPr txBox="1"/>
          <p:nvPr/>
        </p:nvSpPr>
        <p:spPr>
          <a:xfrm>
            <a:off x="6547733" y="4011367"/>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pic>
        <p:nvPicPr>
          <p:cNvPr id="142" name="lwd5_0708_inlinesvg.png" descr="lwd5_0708_inlinesvg.png"/>
          <p:cNvPicPr>
            <a:picLocks noChangeAspect="1"/>
          </p:cNvPicPr>
          <p:nvPr/>
        </p:nvPicPr>
        <p:blipFill>
          <a:blip r:embed="rId3"/>
          <a:stretch>
            <a:fillRect/>
          </a:stretch>
        </p:blipFill>
        <p:spPr>
          <a:xfrm>
            <a:off x="6468349" y="4567211"/>
            <a:ext cx="4713992" cy="1597677"/>
          </a:xfrm>
          <a:prstGeom prst="rect">
            <a:avLst/>
          </a:prstGeom>
          <a:ln w="12700">
            <a:miter lim="400000"/>
          </a:ln>
        </p:spPr>
      </p:pic>
    </p:spTree>
    <p:extLst>
      <p:ext uri="{BB962C8B-B14F-4D97-AF65-F5344CB8AC3E}">
        <p14:creationId xmlns:p14="http://schemas.microsoft.com/office/powerpoint/2010/main" val="4188008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B540F501-065D-874C-B1D9-DB9EB55E97FB}"/>
              </a:ext>
            </a:extLst>
          </p:cNvPr>
          <p:cNvSpPr txBox="1">
            <a:spLocks/>
          </p:cNvSpPr>
          <p:nvPr/>
        </p:nvSpPr>
        <p:spPr>
          <a:xfrm>
            <a:off x="5107985" y="1815320"/>
            <a:ext cx="6739136" cy="23879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JP" sz="5200" dirty="0">
                <a:solidFill>
                  <a:schemeClr val="tx2"/>
                </a:solidFill>
              </a:rPr>
              <a:t>HTML for structure</a:t>
            </a:r>
          </a:p>
        </p:txBody>
      </p:sp>
      <p:sp>
        <p:nvSpPr>
          <p:cNvPr id="21" name="Subtitle 2">
            <a:extLst>
              <a:ext uri="{FF2B5EF4-FFF2-40B4-BE49-F238E27FC236}">
                <a16:creationId xmlns:a16="http://schemas.microsoft.com/office/drawing/2014/main" id="{67B42DAE-761A-0B49-9C86-85F749443EB2}"/>
              </a:ext>
            </a:extLst>
          </p:cNvPr>
          <p:cNvSpPr txBox="1">
            <a:spLocks/>
          </p:cNvSpPr>
          <p:nvPr/>
        </p:nvSpPr>
        <p:spPr>
          <a:xfrm>
            <a:off x="5107211" y="4274505"/>
            <a:ext cx="6740685" cy="6820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JP" dirty="0">
                <a:solidFill>
                  <a:schemeClr val="tx2"/>
                </a:solidFill>
              </a:rPr>
              <a:t>Table markup</a:t>
            </a:r>
          </a:p>
        </p:txBody>
      </p:sp>
      <p:pic>
        <p:nvPicPr>
          <p:cNvPr id="22" name="Graphic 21" descr="Web Design">
            <a:extLst>
              <a:ext uri="{FF2B5EF4-FFF2-40B4-BE49-F238E27FC236}">
                <a16:creationId xmlns:a16="http://schemas.microsoft.com/office/drawing/2014/main" id="{CF95DE0A-4558-4848-906D-E2439414C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8613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1366-F780-4B1B-A971-EFBD9658E177}"/>
              </a:ext>
            </a:extLst>
          </p:cNvPr>
          <p:cNvSpPr>
            <a:spLocks noGrp="1"/>
          </p:cNvSpPr>
          <p:nvPr>
            <p:ph type="title"/>
          </p:nvPr>
        </p:nvSpPr>
        <p:spPr/>
        <p:txBody>
          <a:bodyPr/>
          <a:lstStyle/>
          <a:p>
            <a:r>
              <a:rPr lang="en-US" dirty="0"/>
              <a:t>About HTML codes</a:t>
            </a:r>
          </a:p>
        </p:txBody>
      </p:sp>
      <p:sp>
        <p:nvSpPr>
          <p:cNvPr id="3" name="Content Placeholder 2">
            <a:extLst>
              <a:ext uri="{FF2B5EF4-FFF2-40B4-BE49-F238E27FC236}">
                <a16:creationId xmlns:a16="http://schemas.microsoft.com/office/drawing/2014/main" id="{BCE3B463-1EB1-45AF-9DDE-EFEB74E49DF8}"/>
              </a:ext>
            </a:extLst>
          </p:cNvPr>
          <p:cNvSpPr>
            <a:spLocks noGrp="1"/>
          </p:cNvSpPr>
          <p:nvPr>
            <p:ph idx="1"/>
          </p:nvPr>
        </p:nvSpPr>
        <p:spPr/>
        <p:txBody>
          <a:bodyPr/>
          <a:lstStyle/>
          <a:p>
            <a:r>
              <a:rPr lang="en-US" dirty="0"/>
              <a:t>You can find all necessary HTML codes and explanation from w3schools.com</a:t>
            </a:r>
          </a:p>
          <a:p>
            <a:endParaRPr lang="en-US" dirty="0"/>
          </a:p>
          <a:p>
            <a:r>
              <a:rPr lang="en-US" dirty="0"/>
              <a:t>This lecture will provide insight to the necessary HTML structure, often used tags only.</a:t>
            </a:r>
          </a:p>
          <a:p>
            <a:endParaRPr lang="en-US" dirty="0"/>
          </a:p>
          <a:p>
            <a:r>
              <a:rPr lang="en-US" dirty="0"/>
              <a:t>Please make a good use of w3schools and </a:t>
            </a:r>
            <a:r>
              <a:rPr lang="en-US" dirty="0" err="1"/>
              <a:t>ChatGPT</a:t>
            </a:r>
            <a:r>
              <a:rPr lang="en-US" dirty="0"/>
              <a:t> (yes, of course) when you want to create the website</a:t>
            </a:r>
          </a:p>
        </p:txBody>
      </p:sp>
      <p:sp>
        <p:nvSpPr>
          <p:cNvPr id="4" name="Slide Number Placeholder 3">
            <a:extLst>
              <a:ext uri="{FF2B5EF4-FFF2-40B4-BE49-F238E27FC236}">
                <a16:creationId xmlns:a16="http://schemas.microsoft.com/office/drawing/2014/main" id="{8F3D6884-0BDC-4D68-A59F-7E7B784609E2}"/>
              </a:ext>
            </a:extLst>
          </p:cNvPr>
          <p:cNvSpPr>
            <a:spLocks noGrp="1"/>
          </p:cNvSpPr>
          <p:nvPr>
            <p:ph type="sldNum" sz="quarter" idx="12"/>
          </p:nvPr>
        </p:nvSpPr>
        <p:spPr/>
        <p:txBody>
          <a:bodyPr/>
          <a:lstStyle/>
          <a:p>
            <a:fld id="{5D5576CE-73EB-EC46-BE68-51DD6BBCD28D}" type="slidenum">
              <a:rPr lang="en-JP" smtClean="0"/>
              <a:pPr/>
              <a:t>9</a:t>
            </a:fld>
            <a:endParaRPr lang="en-JP" dirty="0"/>
          </a:p>
        </p:txBody>
      </p:sp>
    </p:spTree>
    <p:extLst>
      <p:ext uri="{BB962C8B-B14F-4D97-AF65-F5344CB8AC3E}">
        <p14:creationId xmlns:p14="http://schemas.microsoft.com/office/powerpoint/2010/main" val="1047288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abular Data"/>
          <p:cNvSpPr txBox="1">
            <a:spLocks noGrp="1"/>
          </p:cNvSpPr>
          <p:nvPr>
            <p:ph type="title"/>
          </p:nvPr>
        </p:nvSpPr>
        <p:spPr>
          <a:prstGeom prst="rect">
            <a:avLst/>
          </a:prstGeom>
        </p:spPr>
        <p:txBody>
          <a:bodyPr/>
          <a:lstStyle/>
          <a:p>
            <a:r>
              <a:t>Tabular Data</a:t>
            </a:r>
          </a:p>
        </p:txBody>
      </p:sp>
      <p:sp>
        <p:nvSpPr>
          <p:cNvPr id="89" name="HTML table markup is for data arranged into rows and columns."/>
          <p:cNvSpPr txBox="1">
            <a:spLocks noGrp="1"/>
          </p:cNvSpPr>
          <p:nvPr>
            <p:ph idx="1"/>
          </p:nvPr>
        </p:nvSpPr>
        <p:spPr>
          <a:prstGeom prst="rect">
            <a:avLst/>
          </a:prstGeom>
        </p:spPr>
        <p:txBody>
          <a:bodyPr>
            <a:normAutofit/>
          </a:bodyPr>
          <a:lstStyle>
            <a:lvl1pPr marL="0" indent="0" algn="ctr" defTabSz="490727">
              <a:spcBef>
                <a:spcPts val="3500"/>
              </a:spcBef>
              <a:buSzTx/>
              <a:buNone/>
              <a:defRPr sz="3024"/>
            </a:lvl1pPr>
          </a:lstStyle>
          <a:p>
            <a:pPr algn="l"/>
            <a:r>
              <a:rPr dirty="0"/>
              <a:t>HTML table markup is for data arranged into rows and columns.</a:t>
            </a:r>
          </a:p>
        </p:txBody>
      </p:sp>
      <p:pic>
        <p:nvPicPr>
          <p:cNvPr id="90" name="lwd5_0801_tables.png" descr="lwd5_0801_tables.png"/>
          <p:cNvPicPr>
            <a:picLocks noChangeAspect="1"/>
          </p:cNvPicPr>
          <p:nvPr/>
        </p:nvPicPr>
        <p:blipFill>
          <a:blip r:embed="rId2"/>
          <a:stretch>
            <a:fillRect/>
          </a:stretch>
        </p:blipFill>
        <p:spPr>
          <a:xfrm>
            <a:off x="3107367" y="2488107"/>
            <a:ext cx="5977266" cy="4004768"/>
          </a:xfrm>
          <a:prstGeom prst="rect">
            <a:avLst/>
          </a:prstGeom>
          <a:ln w="12700">
            <a:miter lim="400000"/>
          </a:ln>
        </p:spPr>
      </p:pic>
    </p:spTree>
    <p:extLst>
      <p:ext uri="{BB962C8B-B14F-4D97-AF65-F5344CB8AC3E}">
        <p14:creationId xmlns:p14="http://schemas.microsoft.com/office/powerpoint/2010/main" val="3902576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HTML Table Structure"/>
          <p:cNvSpPr txBox="1">
            <a:spLocks noGrp="1"/>
          </p:cNvSpPr>
          <p:nvPr>
            <p:ph type="title"/>
          </p:nvPr>
        </p:nvSpPr>
        <p:spPr>
          <a:prstGeom prst="rect">
            <a:avLst/>
          </a:prstGeom>
        </p:spPr>
        <p:txBody>
          <a:bodyPr/>
          <a:lstStyle/>
          <a:p>
            <a:r>
              <a:t>HTML Table Structure</a:t>
            </a:r>
          </a:p>
        </p:txBody>
      </p:sp>
      <p:sp>
        <p:nvSpPr>
          <p:cNvPr id="2" name="Content Placeholder 1">
            <a:extLst>
              <a:ext uri="{FF2B5EF4-FFF2-40B4-BE49-F238E27FC236}">
                <a16:creationId xmlns:a16="http://schemas.microsoft.com/office/drawing/2014/main" id="{3B1C0C89-AA48-2040-A1D7-2F17855C3CDA}"/>
              </a:ext>
            </a:extLst>
          </p:cNvPr>
          <p:cNvSpPr>
            <a:spLocks noGrp="1"/>
          </p:cNvSpPr>
          <p:nvPr>
            <p:ph idx="1"/>
          </p:nvPr>
        </p:nvSpPr>
        <p:spPr/>
        <p:txBody>
          <a:bodyPr/>
          <a:lstStyle/>
          <a:p>
            <a:r>
              <a:rPr lang="en-US" dirty="0"/>
              <a:t>Tables are made up of cells arranged into rows.</a:t>
            </a:r>
          </a:p>
          <a:p>
            <a:endParaRPr lang="en-JP" dirty="0"/>
          </a:p>
        </p:txBody>
      </p:sp>
      <p:pic>
        <p:nvPicPr>
          <p:cNvPr id="93" name="lwd5_0801b_simpletable.png" descr="lwd5_0801b_simpletable.png"/>
          <p:cNvPicPr>
            <a:picLocks noChangeAspect="1"/>
          </p:cNvPicPr>
          <p:nvPr/>
        </p:nvPicPr>
        <p:blipFill>
          <a:blip r:embed="rId2"/>
          <a:stretch>
            <a:fillRect/>
          </a:stretch>
        </p:blipFill>
        <p:spPr>
          <a:xfrm>
            <a:off x="3405056" y="2981743"/>
            <a:ext cx="5381888" cy="1305698"/>
          </a:xfrm>
          <a:prstGeom prst="rect">
            <a:avLst/>
          </a:prstGeom>
          <a:ln w="12700">
            <a:miter lim="400000"/>
          </a:ln>
        </p:spPr>
      </p:pic>
      <p:sp>
        <p:nvSpPr>
          <p:cNvPr id="94" name="Tables are made up of cells arranged into rows."/>
          <p:cNvSpPr txBox="1"/>
          <p:nvPr/>
        </p:nvSpPr>
        <p:spPr>
          <a:xfrm>
            <a:off x="2640371" y="1643749"/>
            <a:ext cx="72200"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rgbClr val="53585F"/>
                </a:solidFill>
              </a:defRPr>
            </a:lvl1pPr>
          </a:lstStyle>
          <a:p>
            <a:endParaRPr sz="1266" dirty="0"/>
          </a:p>
        </p:txBody>
      </p:sp>
      <p:sp>
        <p:nvSpPr>
          <p:cNvPr id="95" name="A simple table"/>
          <p:cNvSpPr txBox="1"/>
          <p:nvPr/>
        </p:nvSpPr>
        <p:spPr>
          <a:xfrm>
            <a:off x="5355028" y="2548198"/>
            <a:ext cx="1288559" cy="28847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a:defRPr sz="2000" b="1">
                <a:solidFill>
                  <a:schemeClr val="accent4"/>
                </a:solidFill>
                <a:latin typeface="+mj-lt"/>
                <a:ea typeface="+mj-ea"/>
                <a:cs typeface="+mj-cs"/>
                <a:sym typeface="Helvetica"/>
              </a:defRPr>
            </a:lvl1pPr>
          </a:lstStyle>
          <a:p>
            <a:r>
              <a:rPr sz="1406" dirty="0"/>
              <a:t>A simple table</a:t>
            </a:r>
          </a:p>
        </p:txBody>
      </p:sp>
      <p:pic>
        <p:nvPicPr>
          <p:cNvPr id="96" name="lwd5_0802.png" descr="lwd5_0802.png"/>
          <p:cNvPicPr>
            <a:picLocks noChangeAspect="1"/>
          </p:cNvPicPr>
          <p:nvPr/>
        </p:nvPicPr>
        <p:blipFill>
          <a:blip r:embed="rId3"/>
          <a:stretch>
            <a:fillRect/>
          </a:stretch>
        </p:blipFill>
        <p:spPr>
          <a:xfrm>
            <a:off x="2970610" y="4555154"/>
            <a:ext cx="6250781" cy="2152055"/>
          </a:xfrm>
          <a:prstGeom prst="rect">
            <a:avLst/>
          </a:prstGeom>
          <a:ln w="12700">
            <a:miter lim="400000"/>
          </a:ln>
        </p:spPr>
      </p:pic>
    </p:spTree>
    <p:extLst>
      <p:ext uri="{BB962C8B-B14F-4D97-AF65-F5344CB8AC3E}">
        <p14:creationId xmlns:p14="http://schemas.microsoft.com/office/powerpoint/2010/main" val="29313383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HTML Table Structure (cont’d.)"/>
          <p:cNvSpPr txBox="1">
            <a:spLocks noGrp="1"/>
          </p:cNvSpPr>
          <p:nvPr>
            <p:ph type="title"/>
          </p:nvPr>
        </p:nvSpPr>
        <p:spPr>
          <a:prstGeom prst="rect">
            <a:avLst/>
          </a:prstGeom>
        </p:spPr>
        <p:txBody>
          <a:bodyPr/>
          <a:lstStyle>
            <a:lvl1pPr>
              <a:defRPr sz="3600"/>
            </a:lvl1pPr>
          </a:lstStyle>
          <a:p>
            <a:r>
              <a:t>HTML Table Structure (cont’d.)</a:t>
            </a:r>
          </a:p>
        </p:txBody>
      </p:sp>
      <p:sp>
        <p:nvSpPr>
          <p:cNvPr id="2" name="Content Placeholder 1">
            <a:extLst>
              <a:ext uri="{FF2B5EF4-FFF2-40B4-BE49-F238E27FC236}">
                <a16:creationId xmlns:a16="http://schemas.microsoft.com/office/drawing/2014/main" id="{845AF0E9-09D1-6A4E-A968-19A9454A1A06}"/>
              </a:ext>
            </a:extLst>
          </p:cNvPr>
          <p:cNvSpPr>
            <a:spLocks noGrp="1"/>
          </p:cNvSpPr>
          <p:nvPr>
            <p:ph idx="1"/>
          </p:nvPr>
        </p:nvSpPr>
        <p:spPr/>
        <p:txBody>
          <a:bodyPr/>
          <a:lstStyle/>
          <a:p>
            <a:r>
              <a:rPr lang="en-US" dirty="0"/>
              <a:t>How it looks using markup (</a:t>
            </a:r>
            <a:r>
              <a:rPr lang="en-US" b="1" dirty="0">
                <a:solidFill>
                  <a:schemeClr val="accent1"/>
                </a:solidFill>
                <a:latin typeface="Courier"/>
                <a:ea typeface="Courier"/>
                <a:cs typeface="Courier"/>
                <a:sym typeface="Courier"/>
              </a:rPr>
              <a:t>table</a:t>
            </a:r>
            <a:r>
              <a:rPr lang="en-US" dirty="0"/>
              <a:t>, </a:t>
            </a:r>
            <a:r>
              <a:rPr lang="en-US" b="1" dirty="0">
                <a:solidFill>
                  <a:schemeClr val="accent1"/>
                </a:solidFill>
                <a:latin typeface="Courier"/>
                <a:ea typeface="Courier"/>
                <a:cs typeface="Courier"/>
                <a:sym typeface="Courier"/>
              </a:rPr>
              <a:t>tr</a:t>
            </a:r>
            <a:r>
              <a:rPr lang="en-US" dirty="0"/>
              <a:t>, </a:t>
            </a:r>
            <a:r>
              <a:rPr lang="en-US" b="1" dirty="0" err="1">
                <a:solidFill>
                  <a:schemeClr val="accent1"/>
                </a:solidFill>
                <a:latin typeface="Courier"/>
                <a:ea typeface="Courier"/>
                <a:cs typeface="Courier"/>
                <a:sym typeface="Courier"/>
              </a:rPr>
              <a:t>th</a:t>
            </a:r>
            <a:r>
              <a:rPr lang="en-US" dirty="0"/>
              <a:t>, and </a:t>
            </a:r>
            <a:r>
              <a:rPr lang="en-US" b="1" dirty="0">
                <a:solidFill>
                  <a:schemeClr val="accent1"/>
                </a:solidFill>
                <a:latin typeface="Courier"/>
                <a:ea typeface="Courier"/>
                <a:cs typeface="Courier"/>
                <a:sym typeface="Courier"/>
              </a:rPr>
              <a:t>td</a:t>
            </a:r>
            <a:r>
              <a:rPr lang="en-US" dirty="0"/>
              <a:t>):</a:t>
            </a:r>
          </a:p>
          <a:p>
            <a:endParaRPr lang="en-JP" dirty="0"/>
          </a:p>
        </p:txBody>
      </p:sp>
      <p:pic>
        <p:nvPicPr>
          <p:cNvPr id="99" name="lwd5_0803.png" descr="lwd5_0803.png"/>
          <p:cNvPicPr>
            <a:picLocks noChangeAspect="1"/>
          </p:cNvPicPr>
          <p:nvPr/>
        </p:nvPicPr>
        <p:blipFill>
          <a:blip r:embed="rId2"/>
          <a:stretch>
            <a:fillRect/>
          </a:stretch>
        </p:blipFill>
        <p:spPr>
          <a:xfrm>
            <a:off x="2414818" y="2476203"/>
            <a:ext cx="7145262" cy="2460012"/>
          </a:xfrm>
          <a:prstGeom prst="rect">
            <a:avLst/>
          </a:prstGeom>
          <a:ln w="12700">
            <a:miter lim="400000"/>
          </a:ln>
        </p:spPr>
      </p:pic>
      <p:sp>
        <p:nvSpPr>
          <p:cNvPr id="100" name="How it looks using markup (table, tr, th, and td):"/>
          <p:cNvSpPr txBox="1"/>
          <p:nvPr/>
        </p:nvSpPr>
        <p:spPr>
          <a:xfrm>
            <a:off x="2012883" y="1525074"/>
            <a:ext cx="7949132"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spcBef>
                <a:spcPts val="844"/>
              </a:spcBef>
              <a:defRPr sz="3000">
                <a:solidFill>
                  <a:srgbClr val="53585F"/>
                </a:solidFill>
              </a:defRPr>
            </a:pPr>
            <a:endParaRPr sz="2109" dirty="0"/>
          </a:p>
        </p:txBody>
      </p:sp>
      <p:sp>
        <p:nvSpPr>
          <p:cNvPr id="101" name="NOTE: Columns are implied by the number of cells in each row (not created with column elements)."/>
          <p:cNvSpPr txBox="1"/>
          <p:nvPr/>
        </p:nvSpPr>
        <p:spPr>
          <a:xfrm>
            <a:off x="2012883" y="5382359"/>
            <a:ext cx="7949132" cy="74924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spcBef>
                <a:spcPts val="844"/>
              </a:spcBef>
              <a:defRPr sz="2700">
                <a:solidFill>
                  <a:srgbClr val="53585F"/>
                </a:solidFill>
              </a:defRPr>
            </a:pPr>
            <a:r>
              <a:rPr sz="2200" b="1" dirty="0">
                <a:solidFill>
                  <a:srgbClr val="FF0000"/>
                </a:solidFill>
              </a:rPr>
              <a:t>NOTE: </a:t>
            </a:r>
            <a:r>
              <a:rPr sz="2200" dirty="0"/>
              <a:t>Columns are implied by the number of cells in each row (not created with column elements).</a:t>
            </a:r>
          </a:p>
        </p:txBody>
      </p:sp>
    </p:spTree>
    <p:extLst>
      <p:ext uri="{BB962C8B-B14F-4D97-AF65-F5344CB8AC3E}">
        <p14:creationId xmlns:p14="http://schemas.microsoft.com/office/powerpoint/2010/main" val="2645481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HTML Table Structure (cont'd)"/>
          <p:cNvSpPr txBox="1">
            <a:spLocks noGrp="1"/>
          </p:cNvSpPr>
          <p:nvPr>
            <p:ph type="title"/>
          </p:nvPr>
        </p:nvSpPr>
        <p:spPr>
          <a:prstGeom prst="rect">
            <a:avLst/>
          </a:prstGeom>
        </p:spPr>
        <p:txBody>
          <a:bodyPr/>
          <a:lstStyle>
            <a:lvl1pPr>
              <a:defRPr sz="3600"/>
            </a:lvl1pPr>
          </a:lstStyle>
          <a:p>
            <a:r>
              <a:t>HTML Table Structure (cont'd)</a:t>
            </a:r>
          </a:p>
        </p:txBody>
      </p:sp>
      <p:sp>
        <p:nvSpPr>
          <p:cNvPr id="104" name="The same table written in code:"/>
          <p:cNvSpPr txBox="1"/>
          <p:nvPr/>
        </p:nvSpPr>
        <p:spPr>
          <a:xfrm>
            <a:off x="1593651" y="1671444"/>
            <a:ext cx="3996699"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a:spcBef>
                <a:spcPts val="1200"/>
              </a:spcBef>
              <a:defRPr sz="3000">
                <a:solidFill>
                  <a:srgbClr val="53585F"/>
                </a:solidFill>
              </a:defRPr>
            </a:lvl1pPr>
          </a:lstStyle>
          <a:p>
            <a:r>
              <a:rPr sz="2109" dirty="0"/>
              <a:t>The same table written in code:</a:t>
            </a:r>
          </a:p>
        </p:txBody>
      </p:sp>
      <p:sp>
        <p:nvSpPr>
          <p:cNvPr id="106" name="Default browser display:"/>
          <p:cNvSpPr txBox="1"/>
          <p:nvPr/>
        </p:nvSpPr>
        <p:spPr>
          <a:xfrm>
            <a:off x="6253149" y="1671444"/>
            <a:ext cx="3275417"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a:spcBef>
                <a:spcPts val="1200"/>
              </a:spcBef>
              <a:defRPr sz="3000">
                <a:solidFill>
                  <a:srgbClr val="53585F"/>
                </a:solidFill>
              </a:defRPr>
            </a:lvl1pPr>
          </a:lstStyle>
          <a:p>
            <a:r>
              <a:rPr sz="2109"/>
              <a:t>Default browser display:</a:t>
            </a:r>
          </a:p>
        </p:txBody>
      </p:sp>
      <p:pic>
        <p:nvPicPr>
          <p:cNvPr id="107" name="lwd5_0804_sample.png" descr="lwd5_0804_sample.png"/>
          <p:cNvPicPr>
            <a:picLocks noChangeAspect="1"/>
          </p:cNvPicPr>
          <p:nvPr/>
        </p:nvPicPr>
        <p:blipFill>
          <a:blip r:embed="rId2"/>
          <a:stretch>
            <a:fillRect/>
          </a:stretch>
        </p:blipFill>
        <p:spPr>
          <a:xfrm>
            <a:off x="6253149" y="3135072"/>
            <a:ext cx="3426009" cy="1024601"/>
          </a:xfrm>
          <a:prstGeom prst="rect">
            <a:avLst/>
          </a:prstGeom>
          <a:ln w="12700">
            <a:miter lim="400000"/>
          </a:ln>
        </p:spPr>
      </p:pic>
      <p:pic>
        <p:nvPicPr>
          <p:cNvPr id="3" name="Picture 2">
            <a:extLst>
              <a:ext uri="{FF2B5EF4-FFF2-40B4-BE49-F238E27FC236}">
                <a16:creationId xmlns:a16="http://schemas.microsoft.com/office/drawing/2014/main" id="{9A1E74FC-CAD3-43F7-B3CE-928730BD24E3}"/>
              </a:ext>
            </a:extLst>
          </p:cNvPr>
          <p:cNvPicPr>
            <a:picLocks noChangeAspect="1"/>
          </p:cNvPicPr>
          <p:nvPr/>
        </p:nvPicPr>
        <p:blipFill>
          <a:blip r:embed="rId3"/>
          <a:stretch>
            <a:fillRect/>
          </a:stretch>
        </p:blipFill>
        <p:spPr>
          <a:xfrm>
            <a:off x="1760597" y="2164902"/>
            <a:ext cx="3558057" cy="4470675"/>
          </a:xfrm>
          <a:prstGeom prst="rect">
            <a:avLst/>
          </a:prstGeom>
        </p:spPr>
      </p:pic>
      <p:sp>
        <p:nvSpPr>
          <p:cNvPr id="9" name="TextBox 8">
            <a:extLst>
              <a:ext uri="{FF2B5EF4-FFF2-40B4-BE49-F238E27FC236}">
                <a16:creationId xmlns:a16="http://schemas.microsoft.com/office/drawing/2014/main" id="{F6008B30-57EA-41B2-B3D7-EEFC0B9E58E8}"/>
              </a:ext>
            </a:extLst>
          </p:cNvPr>
          <p:cNvSpPr txBox="1"/>
          <p:nvPr/>
        </p:nvSpPr>
        <p:spPr>
          <a:xfrm>
            <a:off x="6253149" y="2164902"/>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Tree>
    <p:extLst>
      <p:ext uri="{BB962C8B-B14F-4D97-AF65-F5344CB8AC3E}">
        <p14:creationId xmlns:p14="http://schemas.microsoft.com/office/powerpoint/2010/main" val="2861475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he table Element"/>
          <p:cNvSpPr txBox="1">
            <a:spLocks noGrp="1"/>
          </p:cNvSpPr>
          <p:nvPr>
            <p:ph type="title"/>
          </p:nvPr>
        </p:nvSpPr>
        <p:spPr>
          <a:prstGeom prst="rect">
            <a:avLst/>
          </a:prstGeom>
        </p:spPr>
        <p:txBody>
          <a:bodyPr/>
          <a:lstStyle/>
          <a:p>
            <a:r>
              <a:t>The table Element</a:t>
            </a:r>
          </a:p>
        </p:txBody>
      </p:sp>
      <p:sp>
        <p:nvSpPr>
          <p:cNvPr id="110" name="&lt;table&gt; &lt;/table&gt;…"/>
          <p:cNvSpPr txBox="1">
            <a:spLocks noGrp="1"/>
          </p:cNvSpPr>
          <p:nvPr>
            <p:ph idx="1"/>
          </p:nvPr>
        </p:nvSpPr>
        <p:spPr>
          <a:prstGeom prst="rect">
            <a:avLst/>
          </a:prstGeom>
        </p:spPr>
        <p:txBody>
          <a:bodyPr anchor="t"/>
          <a:lstStyle/>
          <a:p>
            <a:pPr marL="0" indent="0" algn="ctr">
              <a:buNone/>
              <a:defRPr sz="3000" b="1">
                <a:solidFill>
                  <a:schemeClr val="accent1"/>
                </a:solidFill>
                <a:latin typeface="Courier"/>
                <a:ea typeface="Courier"/>
                <a:cs typeface="Courier"/>
                <a:sym typeface="Courier"/>
              </a:defRPr>
            </a:pPr>
            <a:r>
              <a:rPr dirty="0"/>
              <a:t>&lt;table&gt; &lt;/table&gt;</a:t>
            </a:r>
          </a:p>
          <a:p>
            <a:pPr>
              <a:defRPr sz="3000"/>
            </a:pPr>
            <a:r>
              <a:rPr dirty="0"/>
              <a:t>Identifies tabular material</a:t>
            </a:r>
          </a:p>
          <a:p>
            <a:pPr>
              <a:defRPr sz="3000"/>
            </a:pPr>
            <a:r>
              <a:rPr dirty="0"/>
              <a:t>Contains some number of row (</a:t>
            </a:r>
            <a:r>
              <a:rPr sz="3000" b="1" dirty="0">
                <a:solidFill>
                  <a:schemeClr val="accent4">
                    <a:lumMod val="75000"/>
                  </a:schemeClr>
                </a:solidFill>
                <a:latin typeface="Consolas" panose="020B0609020204030204" pitchFamily="49" charset="0"/>
                <a:sym typeface="Courier"/>
              </a:rPr>
              <a:t>tr</a:t>
            </a:r>
            <a:r>
              <a:rPr dirty="0"/>
              <a:t>) elements</a:t>
            </a:r>
          </a:p>
          <a:p>
            <a:pPr>
              <a:defRPr sz="3000"/>
            </a:pPr>
            <a:r>
              <a:rPr dirty="0"/>
              <a:t>Optionally, may also have a </a:t>
            </a:r>
            <a:r>
              <a:rPr sz="3000" b="1" dirty="0">
                <a:solidFill>
                  <a:schemeClr val="accent4">
                    <a:lumMod val="75000"/>
                  </a:schemeClr>
                </a:solidFill>
                <a:latin typeface="Consolas" panose="020B0609020204030204" pitchFamily="49" charset="0"/>
                <a:sym typeface="Courier"/>
              </a:rPr>
              <a:t>caption</a:t>
            </a:r>
            <a:r>
              <a:rPr dirty="0"/>
              <a:t> element and row and column group elements</a:t>
            </a:r>
          </a:p>
        </p:txBody>
      </p:sp>
      <p:sp>
        <p:nvSpPr>
          <p:cNvPr id="4" name="TextBox 3">
            <a:extLst>
              <a:ext uri="{FF2B5EF4-FFF2-40B4-BE49-F238E27FC236}">
                <a16:creationId xmlns:a16="http://schemas.microsoft.com/office/drawing/2014/main" id="{041CB005-21C5-0D47-8320-FC7E4C03E7B0}"/>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3FD2E578-515B-8F42-9165-755A1E82785D}"/>
              </a:ext>
            </a:extLst>
          </p:cNvPr>
          <p:cNvPicPr>
            <a:picLocks noChangeAspect="1"/>
          </p:cNvPicPr>
          <p:nvPr/>
        </p:nvPicPr>
        <p:blipFill>
          <a:blip r:embed="rId2"/>
          <a:stretch>
            <a:fillRect/>
          </a:stretch>
        </p:blipFill>
        <p:spPr>
          <a:xfrm>
            <a:off x="9550401" y="0"/>
            <a:ext cx="778933" cy="778933"/>
          </a:xfrm>
          <a:prstGeom prst="rect">
            <a:avLst/>
          </a:prstGeom>
        </p:spPr>
      </p:pic>
    </p:spTree>
    <p:extLst>
      <p:ext uri="{BB962C8B-B14F-4D97-AF65-F5344CB8AC3E}">
        <p14:creationId xmlns:p14="http://schemas.microsoft.com/office/powerpoint/2010/main" val="4273784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able Row (tr) Element"/>
          <p:cNvSpPr txBox="1">
            <a:spLocks noGrp="1"/>
          </p:cNvSpPr>
          <p:nvPr>
            <p:ph type="title"/>
          </p:nvPr>
        </p:nvSpPr>
        <p:spPr>
          <a:prstGeom prst="rect">
            <a:avLst/>
          </a:prstGeom>
        </p:spPr>
        <p:txBody>
          <a:bodyPr/>
          <a:lstStyle/>
          <a:p>
            <a:r>
              <a:t>Table Row (tr) Element</a:t>
            </a:r>
          </a:p>
        </p:txBody>
      </p:sp>
      <p:sp>
        <p:nvSpPr>
          <p:cNvPr id="113" name="&lt;tr&gt; &lt;/tr&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&lt;tr&gt; &lt;/tr&gt;</a:t>
            </a:r>
          </a:p>
          <a:p>
            <a:pPr>
              <a:spcBef>
                <a:spcPts val="4219"/>
              </a:spcBef>
              <a:defRPr sz="3000"/>
            </a:pPr>
            <a:r>
              <a:rPr sz="3000" b="1" dirty="0">
                <a:solidFill>
                  <a:schemeClr val="accent4">
                    <a:lumMod val="75000"/>
                  </a:schemeClr>
                </a:solidFill>
                <a:latin typeface="Consolas" panose="020B0609020204030204" pitchFamily="49" charset="0"/>
                <a:sym typeface="Helvetica"/>
              </a:rPr>
              <a:t>tr</a:t>
            </a:r>
            <a:r>
              <a:rPr dirty="0"/>
              <a:t> stands for “table row.”</a:t>
            </a:r>
          </a:p>
          <a:p>
            <a:pPr>
              <a:defRPr sz="3000"/>
            </a:pPr>
            <a:r>
              <a:rPr dirty="0"/>
              <a:t>The only thing that can go between </a:t>
            </a:r>
            <a:r>
              <a:rPr b="1" dirty="0">
                <a:latin typeface="Courier"/>
                <a:ea typeface="Courier"/>
                <a:cs typeface="Courier"/>
                <a:sym typeface="Courier"/>
              </a:rPr>
              <a:t>tr</a:t>
            </a:r>
            <a:r>
              <a:rPr dirty="0"/>
              <a:t> tags is some number of </a:t>
            </a:r>
            <a:r>
              <a:rPr b="1" dirty="0" err="1">
                <a:latin typeface="Courier"/>
                <a:ea typeface="Courier"/>
                <a:cs typeface="Courier"/>
                <a:sym typeface="Courier"/>
              </a:rPr>
              <a:t>th</a:t>
            </a:r>
            <a:r>
              <a:rPr dirty="0"/>
              <a:t> (header) and </a:t>
            </a:r>
            <a:r>
              <a:rPr b="1" dirty="0">
                <a:latin typeface="Courier"/>
                <a:ea typeface="Courier"/>
                <a:cs typeface="Courier"/>
                <a:sym typeface="Courier"/>
              </a:rPr>
              <a:t>td</a:t>
            </a:r>
            <a:r>
              <a:rPr dirty="0"/>
              <a:t> (data cell) elements.</a:t>
            </a:r>
          </a:p>
          <a:p>
            <a:pPr>
              <a:defRPr sz="3000"/>
            </a:pPr>
            <a:r>
              <a:rPr dirty="0"/>
              <a:t>There may be no text content in a row that is not contained within a header or data cell. </a:t>
            </a:r>
          </a:p>
        </p:txBody>
      </p:sp>
      <p:sp>
        <p:nvSpPr>
          <p:cNvPr id="4" name="TextBox 3">
            <a:extLst>
              <a:ext uri="{FF2B5EF4-FFF2-40B4-BE49-F238E27FC236}">
                <a16:creationId xmlns:a16="http://schemas.microsoft.com/office/drawing/2014/main" id="{BE0A6A0E-EF50-534F-8634-A3C83B968129}"/>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1A403156-DA9D-0E4F-BE58-1F88D3B00417}"/>
              </a:ext>
            </a:extLst>
          </p:cNvPr>
          <p:cNvPicPr>
            <a:picLocks noChangeAspect="1"/>
          </p:cNvPicPr>
          <p:nvPr/>
        </p:nvPicPr>
        <p:blipFill>
          <a:blip r:embed="rId2"/>
          <a:stretch>
            <a:fillRect/>
          </a:stretch>
        </p:blipFill>
        <p:spPr>
          <a:xfrm>
            <a:off x="9550401" y="0"/>
            <a:ext cx="778933" cy="778933"/>
          </a:xfrm>
          <a:prstGeom prst="rect">
            <a:avLst/>
          </a:prstGeom>
        </p:spPr>
      </p:pic>
    </p:spTree>
    <p:extLst>
      <p:ext uri="{BB962C8B-B14F-4D97-AF65-F5344CB8AC3E}">
        <p14:creationId xmlns:p14="http://schemas.microsoft.com/office/powerpoint/2010/main" val="133825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able Cells"/>
          <p:cNvSpPr txBox="1">
            <a:spLocks noGrp="1"/>
          </p:cNvSpPr>
          <p:nvPr>
            <p:ph type="title"/>
          </p:nvPr>
        </p:nvSpPr>
        <p:spPr>
          <a:prstGeom prst="rect">
            <a:avLst/>
          </a:prstGeom>
        </p:spPr>
        <p:txBody>
          <a:bodyPr/>
          <a:lstStyle/>
          <a:p>
            <a:r>
              <a:t>Table Cells</a:t>
            </a:r>
          </a:p>
        </p:txBody>
      </p:sp>
      <p:sp>
        <p:nvSpPr>
          <p:cNvPr id="116" name="&lt;td&gt; &lt;/td&gt;…"/>
          <p:cNvSpPr txBox="1">
            <a:spLocks noGrp="1"/>
          </p:cNvSpPr>
          <p:nvPr>
            <p:ph idx="1"/>
          </p:nvPr>
        </p:nvSpPr>
        <p:spPr>
          <a:prstGeom prst="rect">
            <a:avLst/>
          </a:prstGeom>
        </p:spPr>
        <p:txBody>
          <a:bodyPr anchor="t">
            <a:normAutofit/>
          </a:bodyPr>
          <a:lstStyle/>
          <a:p>
            <a:pPr marL="0" indent="0" algn="ctr">
              <a:buNone/>
              <a:defRPr sz="3000" b="1">
                <a:solidFill>
                  <a:schemeClr val="accent1"/>
                </a:solidFill>
                <a:latin typeface="Courier"/>
                <a:ea typeface="Courier"/>
                <a:cs typeface="Courier"/>
                <a:sym typeface="Courier"/>
              </a:defRPr>
            </a:pPr>
            <a:r>
              <a:rPr dirty="0"/>
              <a:t>&lt;td&gt; &lt;/td&gt;</a:t>
            </a:r>
          </a:p>
          <a:p>
            <a:pPr>
              <a:spcBef>
                <a:spcPts val="4219"/>
              </a:spcBef>
              <a:defRPr sz="3000"/>
            </a:pPr>
            <a:r>
              <a:rPr b="1" dirty="0">
                <a:solidFill>
                  <a:schemeClr val="accent4">
                    <a:lumMod val="75000"/>
                  </a:schemeClr>
                </a:solidFill>
                <a:latin typeface="Consolas" panose="020B0609020204030204" pitchFamily="49" charset="0"/>
                <a:sym typeface="Helvetica"/>
              </a:rPr>
              <a:t>td</a:t>
            </a:r>
            <a:r>
              <a:rPr dirty="0"/>
              <a:t> stands for “table data.”</a:t>
            </a:r>
          </a:p>
          <a:p>
            <a:pPr>
              <a:defRPr sz="3000"/>
            </a:pPr>
            <a:r>
              <a:rPr dirty="0"/>
              <a:t>Cells can contain any type of web content.</a:t>
            </a:r>
          </a:p>
          <a:p>
            <a:pPr>
              <a:defRPr sz="3000"/>
            </a:pPr>
            <a:r>
              <a:rPr dirty="0"/>
              <a:t>All content in a table must be contained in </a:t>
            </a:r>
            <a:r>
              <a:rPr b="1" dirty="0">
                <a:latin typeface="Courier"/>
                <a:ea typeface="Courier"/>
                <a:cs typeface="Courier"/>
                <a:sym typeface="Courier"/>
              </a:rPr>
              <a:t>td</a:t>
            </a:r>
            <a:r>
              <a:rPr dirty="0"/>
              <a:t> tags. </a:t>
            </a:r>
          </a:p>
        </p:txBody>
      </p:sp>
      <p:sp>
        <p:nvSpPr>
          <p:cNvPr id="4" name="TextBox 3">
            <a:extLst>
              <a:ext uri="{FF2B5EF4-FFF2-40B4-BE49-F238E27FC236}">
                <a16:creationId xmlns:a16="http://schemas.microsoft.com/office/drawing/2014/main" id="{3672EA20-F670-E942-BBB1-3C7CC235CBAF}"/>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18607ABB-2B93-0B4E-86B0-11DD875EC50E}"/>
              </a:ext>
            </a:extLst>
          </p:cNvPr>
          <p:cNvPicPr>
            <a:picLocks noChangeAspect="1"/>
          </p:cNvPicPr>
          <p:nvPr/>
        </p:nvPicPr>
        <p:blipFill>
          <a:blip r:embed="rId2"/>
          <a:stretch>
            <a:fillRect/>
          </a:stretch>
        </p:blipFill>
        <p:spPr>
          <a:xfrm>
            <a:off x="9550401" y="0"/>
            <a:ext cx="778933" cy="778933"/>
          </a:xfrm>
          <a:prstGeom prst="rect">
            <a:avLst/>
          </a:prstGeom>
        </p:spPr>
      </p:pic>
    </p:spTree>
    <p:extLst>
      <p:ext uri="{BB962C8B-B14F-4D97-AF65-F5344CB8AC3E}">
        <p14:creationId xmlns:p14="http://schemas.microsoft.com/office/powerpoint/2010/main" val="994409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able Headers"/>
          <p:cNvSpPr txBox="1">
            <a:spLocks noGrp="1"/>
          </p:cNvSpPr>
          <p:nvPr>
            <p:ph type="title"/>
          </p:nvPr>
        </p:nvSpPr>
        <p:spPr>
          <a:prstGeom prst="rect">
            <a:avLst/>
          </a:prstGeom>
        </p:spPr>
        <p:txBody>
          <a:bodyPr/>
          <a:lstStyle/>
          <a:p>
            <a:r>
              <a:t>Table Headers</a:t>
            </a:r>
          </a:p>
        </p:txBody>
      </p:sp>
      <p:sp>
        <p:nvSpPr>
          <p:cNvPr id="119" name="&lt;th&gt; &lt;/th&gt;…"/>
          <p:cNvSpPr txBox="1">
            <a:spLocks noGrp="1"/>
          </p:cNvSpPr>
          <p:nvPr>
            <p:ph idx="1"/>
          </p:nvPr>
        </p:nvSpPr>
        <p:spPr>
          <a:prstGeom prst="rect">
            <a:avLst/>
          </a:prstGeom>
        </p:spPr>
        <p:txBody>
          <a:bodyPr anchor="t">
            <a:normAutofit fontScale="92500"/>
          </a:bodyPr>
          <a:lstStyle/>
          <a:p>
            <a:pPr marL="0" indent="0" algn="ctr">
              <a:spcBef>
                <a:spcPts val="2109"/>
              </a:spcBef>
              <a:buNone/>
              <a:defRPr sz="3000" b="1">
                <a:solidFill>
                  <a:schemeClr val="accent1"/>
                </a:solidFill>
                <a:latin typeface="Courier"/>
                <a:ea typeface="Courier"/>
                <a:cs typeface="Courier"/>
                <a:sym typeface="Courier"/>
              </a:defRPr>
            </a:pPr>
            <a:r>
              <a:rPr dirty="0"/>
              <a:t>&lt;</a:t>
            </a:r>
            <a:r>
              <a:rPr dirty="0" err="1"/>
              <a:t>th</a:t>
            </a:r>
            <a:r>
              <a:rPr dirty="0"/>
              <a:t>&gt; &lt;/</a:t>
            </a:r>
            <a:r>
              <a:rPr dirty="0" err="1"/>
              <a:t>th</a:t>
            </a:r>
            <a:r>
              <a:rPr dirty="0"/>
              <a:t>&gt;</a:t>
            </a:r>
          </a:p>
          <a:p>
            <a:pPr>
              <a:spcBef>
                <a:spcPts val="2109"/>
              </a:spcBef>
              <a:defRPr sz="3000"/>
            </a:pPr>
            <a:r>
              <a:rPr b="1" dirty="0" err="1">
                <a:solidFill>
                  <a:schemeClr val="accent4">
                    <a:lumMod val="75000"/>
                  </a:schemeClr>
                </a:solidFill>
                <a:latin typeface="Consolas" panose="020B0609020204030204" pitchFamily="49" charset="0"/>
                <a:sym typeface="Helvetica"/>
              </a:rPr>
              <a:t>th</a:t>
            </a:r>
            <a:r>
              <a:rPr dirty="0"/>
              <a:t> stands for “table header.”</a:t>
            </a:r>
          </a:p>
          <a:p>
            <a:pPr>
              <a:spcBef>
                <a:spcPts val="2109"/>
              </a:spcBef>
              <a:defRPr sz="3000"/>
            </a:pPr>
            <a:r>
              <a:rPr dirty="0"/>
              <a:t>Headers provide information about the cells in the row or column they precede.  </a:t>
            </a:r>
          </a:p>
          <a:p>
            <a:pPr>
              <a:spcBef>
                <a:spcPts val="2109"/>
              </a:spcBef>
              <a:defRPr sz="3000"/>
            </a:pPr>
            <a:r>
              <a:rPr dirty="0"/>
              <a:t>They are key tools for making table content accessible. Screen readers may read headers aloud before each data cell, providing context that is missing when you can’t see the table.</a:t>
            </a:r>
          </a:p>
          <a:p>
            <a:pPr>
              <a:spcBef>
                <a:spcPts val="2109"/>
              </a:spcBef>
              <a:defRPr sz="3000"/>
            </a:pPr>
            <a:r>
              <a:rPr dirty="0"/>
              <a:t>Headers are often rendered in a bold font by default.</a:t>
            </a:r>
          </a:p>
        </p:txBody>
      </p:sp>
      <p:sp>
        <p:nvSpPr>
          <p:cNvPr id="4" name="TextBox 3">
            <a:extLst>
              <a:ext uri="{FF2B5EF4-FFF2-40B4-BE49-F238E27FC236}">
                <a16:creationId xmlns:a16="http://schemas.microsoft.com/office/drawing/2014/main" id="{0C9266D8-5BBE-4843-AA8E-3C0441DD340A}"/>
              </a:ext>
            </a:extLst>
          </p:cNvPr>
          <p:cNvSpPr txBox="1"/>
          <p:nvPr/>
        </p:nvSpPr>
        <p:spPr>
          <a:xfrm>
            <a:off x="10329334" y="180459"/>
            <a:ext cx="1172116" cy="369332"/>
          </a:xfrm>
          <a:prstGeom prst="rect">
            <a:avLst/>
          </a:prstGeom>
          <a:noFill/>
        </p:spPr>
        <p:txBody>
          <a:bodyPr wrap="none" rtlCol="0">
            <a:spAutoFit/>
          </a:bodyPr>
          <a:lstStyle/>
          <a:p>
            <a:r>
              <a:rPr lang="en-JP" dirty="0"/>
              <a:t>Use often</a:t>
            </a:r>
          </a:p>
        </p:txBody>
      </p:sp>
      <p:pic>
        <p:nvPicPr>
          <p:cNvPr id="5" name="Picture 4">
            <a:extLst>
              <a:ext uri="{FF2B5EF4-FFF2-40B4-BE49-F238E27FC236}">
                <a16:creationId xmlns:a16="http://schemas.microsoft.com/office/drawing/2014/main" id="{0E0BD3FC-37E3-4948-B957-4785544FD25B}"/>
              </a:ext>
            </a:extLst>
          </p:cNvPr>
          <p:cNvPicPr>
            <a:picLocks noChangeAspect="1"/>
          </p:cNvPicPr>
          <p:nvPr/>
        </p:nvPicPr>
        <p:blipFill>
          <a:blip r:embed="rId2"/>
          <a:stretch>
            <a:fillRect/>
          </a:stretch>
        </p:blipFill>
        <p:spPr>
          <a:xfrm>
            <a:off x="9550401" y="0"/>
            <a:ext cx="778933" cy="778933"/>
          </a:xfrm>
          <a:prstGeom prst="rect">
            <a:avLst/>
          </a:prstGeom>
        </p:spPr>
      </p:pic>
    </p:spTree>
    <p:extLst>
      <p:ext uri="{BB962C8B-B14F-4D97-AF65-F5344CB8AC3E}">
        <p14:creationId xmlns:p14="http://schemas.microsoft.com/office/powerpoint/2010/main" val="15951369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able Columns Are Implied"/>
          <p:cNvSpPr txBox="1">
            <a:spLocks noGrp="1"/>
          </p:cNvSpPr>
          <p:nvPr>
            <p:ph type="title"/>
          </p:nvPr>
        </p:nvSpPr>
        <p:spPr>
          <a:prstGeom prst="rect">
            <a:avLst/>
          </a:prstGeom>
        </p:spPr>
        <p:txBody>
          <a:bodyPr/>
          <a:lstStyle/>
          <a:p>
            <a:r>
              <a:t>Table Columns Are Implied</a:t>
            </a:r>
          </a:p>
        </p:txBody>
      </p:sp>
      <p:sp>
        <p:nvSpPr>
          <p:cNvPr id="2" name="Content Placeholder 1">
            <a:extLst>
              <a:ext uri="{FF2B5EF4-FFF2-40B4-BE49-F238E27FC236}">
                <a16:creationId xmlns:a16="http://schemas.microsoft.com/office/drawing/2014/main" id="{7DE76A96-8DCF-074F-BD7A-58CB7809C4DA}"/>
              </a:ext>
            </a:extLst>
          </p:cNvPr>
          <p:cNvSpPr>
            <a:spLocks noGrp="1"/>
          </p:cNvSpPr>
          <p:nvPr>
            <p:ph idx="1"/>
          </p:nvPr>
        </p:nvSpPr>
        <p:spPr>
          <a:xfrm>
            <a:off x="838200" y="1499407"/>
            <a:ext cx="10515600" cy="4351338"/>
          </a:xfrm>
        </p:spPr>
        <p:txBody>
          <a:bodyPr/>
          <a:lstStyle/>
          <a:p>
            <a:r>
              <a:rPr lang="en-US" dirty="0"/>
              <a:t>This table would have 2 rows and 3 columns (because there are 3 cells defined in each row):</a:t>
            </a:r>
          </a:p>
          <a:p>
            <a:endParaRPr lang="en-JP" dirty="0"/>
          </a:p>
        </p:txBody>
      </p:sp>
      <p:sp>
        <p:nvSpPr>
          <p:cNvPr id="123" name="This table would have 2 rows and 3 columns (because there are 3 cells defined in each row):"/>
          <p:cNvSpPr txBox="1"/>
          <p:nvPr/>
        </p:nvSpPr>
        <p:spPr>
          <a:xfrm>
            <a:off x="2987689" y="1819753"/>
            <a:ext cx="5977770" cy="39671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3000">
                <a:solidFill>
                  <a:srgbClr val="53585F"/>
                </a:solidFill>
              </a:defRPr>
            </a:lvl1pPr>
          </a:lstStyle>
          <a:p>
            <a:endParaRPr sz="2109" dirty="0"/>
          </a:p>
        </p:txBody>
      </p:sp>
      <p:pic>
        <p:nvPicPr>
          <p:cNvPr id="6" name="Picture 5">
            <a:extLst>
              <a:ext uri="{FF2B5EF4-FFF2-40B4-BE49-F238E27FC236}">
                <a16:creationId xmlns:a16="http://schemas.microsoft.com/office/drawing/2014/main" id="{8611E50F-E05B-4F71-A7F4-081408B664EC}"/>
              </a:ext>
            </a:extLst>
          </p:cNvPr>
          <p:cNvPicPr>
            <a:picLocks noChangeAspect="1"/>
          </p:cNvPicPr>
          <p:nvPr/>
        </p:nvPicPr>
        <p:blipFill>
          <a:blip r:embed="rId2"/>
          <a:stretch>
            <a:fillRect/>
          </a:stretch>
        </p:blipFill>
        <p:spPr>
          <a:xfrm>
            <a:off x="1108855" y="2370410"/>
            <a:ext cx="4150438" cy="3327829"/>
          </a:xfrm>
          <a:prstGeom prst="rect">
            <a:avLst/>
          </a:prstGeom>
        </p:spPr>
      </p:pic>
      <p:pic>
        <p:nvPicPr>
          <p:cNvPr id="8" name="Picture 7">
            <a:extLst>
              <a:ext uri="{FF2B5EF4-FFF2-40B4-BE49-F238E27FC236}">
                <a16:creationId xmlns:a16="http://schemas.microsoft.com/office/drawing/2014/main" id="{18CDC982-49F3-4983-BC34-891273454E5B}"/>
              </a:ext>
            </a:extLst>
          </p:cNvPr>
          <p:cNvPicPr>
            <a:picLocks noChangeAspect="1"/>
          </p:cNvPicPr>
          <p:nvPr/>
        </p:nvPicPr>
        <p:blipFill>
          <a:blip r:embed="rId3"/>
          <a:stretch>
            <a:fillRect/>
          </a:stretch>
        </p:blipFill>
        <p:spPr>
          <a:xfrm>
            <a:off x="6224227" y="4001294"/>
            <a:ext cx="5238681" cy="1023496"/>
          </a:xfrm>
          <a:prstGeom prst="rect">
            <a:avLst/>
          </a:prstGeom>
        </p:spPr>
      </p:pic>
      <p:sp>
        <p:nvSpPr>
          <p:cNvPr id="12" name="TextBox 11">
            <a:extLst>
              <a:ext uri="{FF2B5EF4-FFF2-40B4-BE49-F238E27FC236}">
                <a16:creationId xmlns:a16="http://schemas.microsoft.com/office/drawing/2014/main" id="{BE3C44B7-23BD-4F39-8C52-F5C2B72CBADD}"/>
              </a:ext>
            </a:extLst>
          </p:cNvPr>
          <p:cNvSpPr txBox="1"/>
          <p:nvPr/>
        </p:nvSpPr>
        <p:spPr>
          <a:xfrm>
            <a:off x="6253149" y="3489211"/>
            <a:ext cx="2413516" cy="408623"/>
          </a:xfrm>
          <a:prstGeom prst="roundRect">
            <a:avLst/>
          </a:prstGeom>
          <a:solidFill>
            <a:schemeClr val="accent6">
              <a:lumMod val="60000"/>
              <a:lumOff val="40000"/>
            </a:schemeClr>
          </a:solidFill>
          <a:ln w="38100">
            <a:solidFill>
              <a:schemeClr val="accent6">
                <a:lumMod val="75000"/>
              </a:schemeClr>
            </a:solidFill>
          </a:ln>
        </p:spPr>
        <p:txBody>
          <a:bodyPr wrap="none" rtlCol="0">
            <a:spAutoFit/>
          </a:bodyPr>
          <a:lstStyle/>
          <a:p>
            <a:r>
              <a:rPr lang="en-US" dirty="0"/>
              <a:t>Output in the browser</a:t>
            </a:r>
          </a:p>
        </p:txBody>
      </p:sp>
      <p:sp>
        <p:nvSpPr>
          <p:cNvPr id="9" name="TextBox 8">
            <a:extLst>
              <a:ext uri="{FF2B5EF4-FFF2-40B4-BE49-F238E27FC236}">
                <a16:creationId xmlns:a16="http://schemas.microsoft.com/office/drawing/2014/main" id="{E78FEA58-1BF5-4F60-975A-99728D53FA74}"/>
              </a:ext>
            </a:extLst>
          </p:cNvPr>
          <p:cNvSpPr txBox="1"/>
          <p:nvPr/>
        </p:nvSpPr>
        <p:spPr>
          <a:xfrm>
            <a:off x="1026984" y="5730461"/>
            <a:ext cx="7385496" cy="646331"/>
          </a:xfrm>
          <a:prstGeom prst="rect">
            <a:avLst/>
          </a:prstGeom>
          <a:noFill/>
        </p:spPr>
        <p:txBody>
          <a:bodyPr wrap="square" rtlCol="0">
            <a:spAutoFit/>
          </a:bodyPr>
          <a:lstStyle/>
          <a:p>
            <a:r>
              <a:rPr lang="en-US" dirty="0"/>
              <a:t>*I Add</a:t>
            </a:r>
            <a:r>
              <a:rPr lang="en-US" dirty="0">
                <a:solidFill>
                  <a:schemeClr val="accent4">
                    <a:lumMod val="75000"/>
                  </a:schemeClr>
                </a:solidFill>
                <a:latin typeface="Consolas" panose="020B0609020204030204" pitchFamily="49" charset="0"/>
              </a:rPr>
              <a:t> border=1</a:t>
            </a:r>
            <a:r>
              <a:rPr lang="en-US" dirty="0"/>
              <a:t> just to make the table border visible in this example, in fact you should decorate (style) it in CSS </a:t>
            </a:r>
          </a:p>
        </p:txBody>
      </p:sp>
    </p:spTree>
    <p:extLst>
      <p:ext uri="{BB962C8B-B14F-4D97-AF65-F5344CB8AC3E}">
        <p14:creationId xmlns:p14="http://schemas.microsoft.com/office/powerpoint/2010/main" val="30725039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5A1CF5-5278-4805-A062-92527FE71732}"/>
              </a:ext>
            </a:extLst>
          </p:cNvPr>
          <p:cNvPicPr>
            <a:picLocks noChangeAspect="1"/>
          </p:cNvPicPr>
          <p:nvPr/>
        </p:nvPicPr>
        <p:blipFill>
          <a:blip r:embed="rId3"/>
          <a:stretch>
            <a:fillRect/>
          </a:stretch>
        </p:blipFill>
        <p:spPr>
          <a:xfrm>
            <a:off x="6571308" y="3828218"/>
            <a:ext cx="3615783" cy="2964942"/>
          </a:xfrm>
          <a:prstGeom prst="rect">
            <a:avLst/>
          </a:prstGeom>
        </p:spPr>
      </p:pic>
      <p:pic>
        <p:nvPicPr>
          <p:cNvPr id="8" name="Picture 7">
            <a:extLst>
              <a:ext uri="{FF2B5EF4-FFF2-40B4-BE49-F238E27FC236}">
                <a16:creationId xmlns:a16="http://schemas.microsoft.com/office/drawing/2014/main" id="{2172A1E9-7E9C-463D-9FBC-11EF9DEF8CD9}"/>
              </a:ext>
            </a:extLst>
          </p:cNvPr>
          <p:cNvPicPr>
            <a:picLocks noChangeAspect="1"/>
          </p:cNvPicPr>
          <p:nvPr/>
        </p:nvPicPr>
        <p:blipFill>
          <a:blip r:embed="rId4"/>
          <a:stretch>
            <a:fillRect/>
          </a:stretch>
        </p:blipFill>
        <p:spPr>
          <a:xfrm>
            <a:off x="6563030" y="466947"/>
            <a:ext cx="3430577" cy="2528380"/>
          </a:xfrm>
          <a:prstGeom prst="rect">
            <a:avLst/>
          </a:prstGeom>
        </p:spPr>
      </p:pic>
      <p:sp>
        <p:nvSpPr>
          <p:cNvPr id="125" name="Spanning Cells"/>
          <p:cNvSpPr txBox="1">
            <a:spLocks noGrp="1"/>
          </p:cNvSpPr>
          <p:nvPr>
            <p:ph type="title"/>
          </p:nvPr>
        </p:nvSpPr>
        <p:spPr>
          <a:prstGeom prst="rect">
            <a:avLst/>
          </a:prstGeom>
        </p:spPr>
        <p:txBody>
          <a:bodyPr/>
          <a:lstStyle/>
          <a:p>
            <a:r>
              <a:t>Spanning Cells</a:t>
            </a:r>
          </a:p>
        </p:txBody>
      </p:sp>
      <p:sp>
        <p:nvSpPr>
          <p:cNvPr id="15" name="Content Placeholder 14">
            <a:extLst>
              <a:ext uri="{FF2B5EF4-FFF2-40B4-BE49-F238E27FC236}">
                <a16:creationId xmlns:a16="http://schemas.microsoft.com/office/drawing/2014/main" id="{B9327AC7-F786-4FA8-918B-5F57A92CFC72}"/>
              </a:ext>
            </a:extLst>
          </p:cNvPr>
          <p:cNvSpPr>
            <a:spLocks noGrp="1"/>
          </p:cNvSpPr>
          <p:nvPr>
            <p:ph idx="1"/>
          </p:nvPr>
        </p:nvSpPr>
        <p:spPr>
          <a:xfrm>
            <a:off x="838200" y="1825625"/>
            <a:ext cx="5498345" cy="4351338"/>
          </a:xfrm>
        </p:spPr>
        <p:txBody>
          <a:bodyPr>
            <a:normAutofit fontScale="92500" lnSpcReduction="20000"/>
          </a:bodyPr>
          <a:lstStyle/>
          <a:p>
            <a:pPr marL="0" indent="0">
              <a:buNone/>
            </a:pPr>
            <a:r>
              <a:rPr lang="en-US" sz="3200" b="1" dirty="0">
                <a:solidFill>
                  <a:srgbClr val="A31AA6"/>
                </a:solidFill>
              </a:rPr>
              <a:t>Spanning</a:t>
            </a:r>
          </a:p>
          <a:p>
            <a:r>
              <a:rPr lang="en-US" dirty="0"/>
              <a:t>Stretching a cell to cover several rows or columns</a:t>
            </a:r>
          </a:p>
          <a:p>
            <a:pPr marL="0" indent="0">
              <a:buNone/>
            </a:pPr>
            <a:endParaRPr lang="en-US" b="1" dirty="0"/>
          </a:p>
          <a:p>
            <a:pPr marL="0" indent="0">
              <a:buNone/>
            </a:pPr>
            <a:r>
              <a:rPr lang="en-US" sz="3200" b="1" dirty="0">
                <a:solidFill>
                  <a:srgbClr val="A31AA6"/>
                </a:solidFill>
              </a:rPr>
              <a:t>Column</a:t>
            </a:r>
            <a:r>
              <a:rPr lang="en-US" b="1" dirty="0"/>
              <a:t> </a:t>
            </a:r>
            <a:r>
              <a:rPr lang="en-US" sz="3200" b="1" dirty="0">
                <a:solidFill>
                  <a:srgbClr val="A31AA6"/>
                </a:solidFill>
              </a:rPr>
              <a:t>span</a:t>
            </a:r>
          </a:p>
          <a:p>
            <a:r>
              <a:rPr lang="en-US" dirty="0"/>
              <a:t>Stretching a cell to the right over subsequent columns</a:t>
            </a:r>
          </a:p>
          <a:p>
            <a:pPr marL="0" indent="0">
              <a:buNone/>
            </a:pPr>
            <a:endParaRPr lang="en-US" b="1" dirty="0"/>
          </a:p>
          <a:p>
            <a:pPr marL="0" indent="0">
              <a:buNone/>
            </a:pPr>
            <a:r>
              <a:rPr lang="en-US" sz="3200" b="1" dirty="0">
                <a:solidFill>
                  <a:srgbClr val="A31AA6"/>
                </a:solidFill>
              </a:rPr>
              <a:t>Row</a:t>
            </a:r>
            <a:r>
              <a:rPr lang="en-US" b="1" dirty="0"/>
              <a:t> </a:t>
            </a:r>
            <a:r>
              <a:rPr lang="en-US" sz="3200" b="1" dirty="0">
                <a:solidFill>
                  <a:srgbClr val="A31AA6"/>
                </a:solidFill>
              </a:rPr>
              <a:t>span</a:t>
            </a:r>
          </a:p>
          <a:p>
            <a:r>
              <a:rPr lang="en-US" dirty="0"/>
              <a:t>Stretching a cell downward over several rows</a:t>
            </a:r>
          </a:p>
          <a:p>
            <a:endParaRPr lang="en-US" dirty="0"/>
          </a:p>
        </p:txBody>
      </p:sp>
      <p:pic>
        <p:nvPicPr>
          <p:cNvPr id="4" name="lwd5_0806_colspan.png" descr="lwd5_0806_colspan.png">
            <a:extLst>
              <a:ext uri="{FF2B5EF4-FFF2-40B4-BE49-F238E27FC236}">
                <a16:creationId xmlns:a16="http://schemas.microsoft.com/office/drawing/2014/main" id="{7B783CA4-7EAD-9244-95E3-D7835941EC2D}"/>
              </a:ext>
            </a:extLst>
          </p:cNvPr>
          <p:cNvPicPr>
            <a:picLocks noChangeAspect="1"/>
          </p:cNvPicPr>
          <p:nvPr/>
        </p:nvPicPr>
        <p:blipFill>
          <a:blip r:embed="rId5"/>
          <a:stretch>
            <a:fillRect/>
          </a:stretch>
        </p:blipFill>
        <p:spPr>
          <a:xfrm>
            <a:off x="8761423" y="-37596"/>
            <a:ext cx="3430577" cy="891522"/>
          </a:xfrm>
          <a:prstGeom prst="rect">
            <a:avLst/>
          </a:prstGeom>
          <a:ln w="12700">
            <a:miter lim="400000"/>
          </a:ln>
        </p:spPr>
      </p:pic>
      <p:pic>
        <p:nvPicPr>
          <p:cNvPr id="7" name="lwd5_0808_rowspan.png" descr="lwd5_0808_rowspan.png">
            <a:extLst>
              <a:ext uri="{FF2B5EF4-FFF2-40B4-BE49-F238E27FC236}">
                <a16:creationId xmlns:a16="http://schemas.microsoft.com/office/drawing/2014/main" id="{40F57ECA-C778-6E4D-974F-9DB846EF85FB}"/>
              </a:ext>
            </a:extLst>
          </p:cNvPr>
          <p:cNvPicPr>
            <a:picLocks noChangeAspect="1"/>
          </p:cNvPicPr>
          <p:nvPr/>
        </p:nvPicPr>
        <p:blipFill>
          <a:blip r:embed="rId6"/>
          <a:stretch>
            <a:fillRect/>
          </a:stretch>
        </p:blipFill>
        <p:spPr>
          <a:xfrm>
            <a:off x="8709043" y="3418914"/>
            <a:ext cx="3368954" cy="1002918"/>
          </a:xfrm>
          <a:prstGeom prst="rect">
            <a:avLst/>
          </a:prstGeom>
          <a:ln w="12700">
            <a:miter lim="400000"/>
          </a:ln>
        </p:spPr>
      </p:pic>
      <p:cxnSp>
        <p:nvCxnSpPr>
          <p:cNvPr id="3" name="Straight Connector 2">
            <a:extLst>
              <a:ext uri="{FF2B5EF4-FFF2-40B4-BE49-F238E27FC236}">
                <a16:creationId xmlns:a16="http://schemas.microsoft.com/office/drawing/2014/main" id="{33D62451-D8CB-F04D-8F12-ABFA8BC9AE75}"/>
              </a:ext>
            </a:extLst>
          </p:cNvPr>
          <p:cNvCxnSpPr/>
          <p:nvPr/>
        </p:nvCxnSpPr>
        <p:spPr>
          <a:xfrm flipH="1">
            <a:off x="6571308" y="3146901"/>
            <a:ext cx="6215544"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74C081-43F2-42D1-96EB-D6642669AD1A}"/>
              </a:ext>
            </a:extLst>
          </p:cNvPr>
          <p:cNvSpPr txBox="1"/>
          <p:nvPr/>
        </p:nvSpPr>
        <p:spPr>
          <a:xfrm>
            <a:off x="10141974" y="2364111"/>
            <a:ext cx="2030181" cy="510778"/>
          </a:xfrm>
          <a:prstGeom prst="roundRect">
            <a:avLst/>
          </a:prstGeom>
          <a:solidFill>
            <a:schemeClr val="accent6">
              <a:lumMod val="60000"/>
              <a:lumOff val="40000"/>
            </a:schemeClr>
          </a:solidFill>
          <a:ln w="38100">
            <a:solidFill>
              <a:schemeClr val="accent6">
                <a:lumMod val="75000"/>
              </a:schemeClr>
            </a:solidFill>
          </a:ln>
        </p:spPr>
        <p:txBody>
          <a:bodyPr wrap="square" rtlCol="0">
            <a:spAutoFit/>
          </a:bodyPr>
          <a:lstStyle/>
          <a:p>
            <a:r>
              <a:rPr lang="en-US" sz="1200" dirty="0"/>
              <a:t>Output in the browser </a:t>
            </a:r>
            <a:br>
              <a:rPr lang="en-US" sz="1200" dirty="0"/>
            </a:br>
            <a:r>
              <a:rPr lang="en-US" sz="1200" dirty="0"/>
              <a:t>(* actually without border)</a:t>
            </a:r>
          </a:p>
        </p:txBody>
      </p:sp>
      <p:cxnSp>
        <p:nvCxnSpPr>
          <p:cNvPr id="12" name="Straight Arrow Connector 11">
            <a:extLst>
              <a:ext uri="{FF2B5EF4-FFF2-40B4-BE49-F238E27FC236}">
                <a16:creationId xmlns:a16="http://schemas.microsoft.com/office/drawing/2014/main" id="{EA353FCF-81AB-4167-969B-A3FEF2A387E4}"/>
              </a:ext>
            </a:extLst>
          </p:cNvPr>
          <p:cNvCxnSpPr/>
          <p:nvPr/>
        </p:nvCxnSpPr>
        <p:spPr>
          <a:xfrm flipV="1">
            <a:off x="11210050" y="853926"/>
            <a:ext cx="0" cy="14234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E5D9C6-0A2B-4B2C-AF6D-C94C49C75C50}"/>
              </a:ext>
            </a:extLst>
          </p:cNvPr>
          <p:cNvCxnSpPr>
            <a:cxnSpLocks/>
          </p:cNvCxnSpPr>
          <p:nvPr/>
        </p:nvCxnSpPr>
        <p:spPr>
          <a:xfrm>
            <a:off x="11210050" y="2992240"/>
            <a:ext cx="0" cy="39921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34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Arial"/>
        <a:ea typeface="游ゴシック Light"/>
        <a:cs typeface=""/>
      </a:majorFont>
      <a:minorFont>
        <a:latin typeface="Aria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5341</Words>
  <Application>Microsoft Office PowerPoint</Application>
  <PresentationFormat>Widescreen</PresentationFormat>
  <Paragraphs>724</Paragraphs>
  <Slides>104</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Birka</vt:lpstr>
      <vt:lpstr>Courier</vt:lpstr>
      <vt:lpstr>SourceSansPro-Semibold</vt:lpstr>
      <vt:lpstr>TheSansMonoCd-W6SemiBold</vt:lpstr>
      <vt:lpstr>Aptos</vt:lpstr>
      <vt:lpstr>Arial</vt:lpstr>
      <vt:lpstr>Consolas</vt:lpstr>
      <vt:lpstr>Helvetica</vt:lpstr>
      <vt:lpstr>Office Theme</vt:lpstr>
      <vt:lpstr>Web Design and Programming</vt:lpstr>
      <vt:lpstr>Course schedule</vt:lpstr>
      <vt:lpstr>This week’s learning objective</vt:lpstr>
      <vt:lpstr>Today’s outline</vt:lpstr>
      <vt:lpstr>Internet vs. WWW in summary</vt:lpstr>
      <vt:lpstr>How static web pages are processed</vt:lpstr>
      <vt:lpstr>How dynamic web pages are processed</vt:lpstr>
      <vt:lpstr>Structure of a minimal HTML page</vt:lpstr>
      <vt:lpstr>About HTML codes</vt:lpstr>
      <vt:lpstr>ChatGPT and website </vt:lpstr>
      <vt:lpstr>HTML for structure</vt:lpstr>
      <vt:lpstr>Markup Tips</vt:lpstr>
      <vt:lpstr>Paragraphs</vt:lpstr>
      <vt:lpstr>Headings</vt:lpstr>
      <vt:lpstr>Headings (cont’d)</vt:lpstr>
      <vt:lpstr>Long Quotations (blockquotes)</vt:lpstr>
      <vt:lpstr>Preformatted Text</vt:lpstr>
      <vt:lpstr>Line Breaks</vt:lpstr>
      <vt:lpstr>Thematic Breaks (Horizontal Rules)</vt:lpstr>
      <vt:lpstr>Lists</vt:lpstr>
      <vt:lpstr>Unordered Lists</vt:lpstr>
      <vt:lpstr>Ordered Lists</vt:lpstr>
      <vt:lpstr>Description Lists</vt:lpstr>
      <vt:lpstr>Page Organizing Elements</vt:lpstr>
      <vt:lpstr>Main Content</vt:lpstr>
      <vt:lpstr>Headers and Footers</vt:lpstr>
      <vt:lpstr>Sections</vt:lpstr>
      <vt:lpstr>Articles</vt:lpstr>
      <vt:lpstr>Aside (Sidebar)</vt:lpstr>
      <vt:lpstr>Navigation</vt:lpstr>
      <vt:lpstr>Inline Elements</vt:lpstr>
      <vt:lpstr>Inline Elements Emphasis</vt:lpstr>
      <vt:lpstr>Inline Elements Short Quotations</vt:lpstr>
      <vt:lpstr>Inline Elements Abbreviations and Acronyms</vt:lpstr>
      <vt:lpstr>Inline Elements Superscript and Subscript</vt:lpstr>
      <vt:lpstr>Inline Elements Citations</vt:lpstr>
      <vt:lpstr>Inline Elements Defining Terms</vt:lpstr>
      <vt:lpstr>Inline Elements Code-Related Elements</vt:lpstr>
      <vt:lpstr>Inline Elements New Semantic Definitions for  Old Presentational Inline Elements</vt:lpstr>
      <vt:lpstr>Inline Elements Highlighted Text</vt:lpstr>
      <vt:lpstr>Inline Elements Dates and Times</vt:lpstr>
      <vt:lpstr>Inline Elements Machine-Readable Information</vt:lpstr>
      <vt:lpstr>Inline Elements Inserted and Deleted Content</vt:lpstr>
      <vt:lpstr>Generic Elements</vt:lpstr>
      <vt:lpstr>Div Example</vt:lpstr>
      <vt:lpstr>Span Example</vt:lpstr>
      <vt:lpstr>id and class Attributes</vt:lpstr>
      <vt:lpstr>The id Attribute</vt:lpstr>
      <vt:lpstr>The class Attribute</vt:lpstr>
      <vt:lpstr>Improving Accessibility with ARIA (WAI-ARIA)</vt:lpstr>
      <vt:lpstr>ARIA Roles</vt:lpstr>
      <vt:lpstr>ARIA States and Properties</vt:lpstr>
      <vt:lpstr>Escaping Characters</vt:lpstr>
      <vt:lpstr>Character Entity References</vt:lpstr>
      <vt:lpstr>Escaping HTML Syntax Characters</vt:lpstr>
      <vt:lpstr>HTML for structure</vt:lpstr>
      <vt:lpstr>Adding Links</vt:lpstr>
      <vt:lpstr>href Attributes</vt:lpstr>
      <vt:lpstr>External Links</vt:lpstr>
      <vt:lpstr>Linking on Your Own Site</vt:lpstr>
      <vt:lpstr>Example Server Directory Structure</vt:lpstr>
      <vt:lpstr>Linking in the Same Directory</vt:lpstr>
      <vt:lpstr>Linking into a Lower Directory</vt:lpstr>
      <vt:lpstr>Linking into Two Directories</vt:lpstr>
      <vt:lpstr>Linking to a Higher Directory</vt:lpstr>
      <vt:lpstr>Linking Up Two Directory Levels</vt:lpstr>
      <vt:lpstr>Site Root Relative Paths</vt:lpstr>
      <vt:lpstr>Image src Pathnames</vt:lpstr>
      <vt:lpstr>Linking Within a Page (Fragments)</vt:lpstr>
      <vt:lpstr>Linking to a Fragment</vt:lpstr>
      <vt:lpstr>Targeting Browser Windows</vt:lpstr>
      <vt:lpstr>Mail Links</vt:lpstr>
      <vt:lpstr>PowerPoint Presentation</vt:lpstr>
      <vt:lpstr>Web Image Formats</vt:lpstr>
      <vt:lpstr>Bitmapped vs. Vector Formats</vt:lpstr>
      <vt:lpstr>The img Element</vt:lpstr>
      <vt:lpstr>The img Element (cont’d)</vt:lpstr>
      <vt:lpstr>The src attribute</vt:lpstr>
      <vt:lpstr>The alt Attribute</vt:lpstr>
      <vt:lpstr>Alternative Text Tips</vt:lpstr>
      <vt:lpstr>width and height Attributes</vt:lpstr>
      <vt:lpstr>Adding SVG Images</vt:lpstr>
      <vt:lpstr>SVG Example</vt:lpstr>
      <vt:lpstr>Adding SVG to a Page</vt:lpstr>
      <vt:lpstr>Adding SVG with the img Element</vt:lpstr>
      <vt:lpstr>Embedding SVGs with object</vt:lpstr>
      <vt:lpstr>Inline SVGs with the svg Element</vt:lpstr>
      <vt:lpstr>Example of an Inline SVG</vt:lpstr>
      <vt:lpstr>PowerPoint Presentation</vt:lpstr>
      <vt:lpstr>Tabular Data</vt:lpstr>
      <vt:lpstr>HTML Table Structure</vt:lpstr>
      <vt:lpstr>HTML Table Structure (cont’d.)</vt:lpstr>
      <vt:lpstr>HTML Table Structure (cont'd)</vt:lpstr>
      <vt:lpstr>The table Element</vt:lpstr>
      <vt:lpstr>Table Row (tr) Element</vt:lpstr>
      <vt:lpstr>Table Cells</vt:lpstr>
      <vt:lpstr>Table Headers</vt:lpstr>
      <vt:lpstr>Table Columns Are Implied</vt:lpstr>
      <vt:lpstr>Spanning Cells</vt:lpstr>
      <vt:lpstr>Table Caption</vt:lpstr>
      <vt:lpstr>Row and Column Groups</vt:lpstr>
      <vt:lpstr>Row Groups</vt:lpstr>
      <vt:lpstr>Column Groups</vt:lpstr>
      <vt:lpstr>End of the topic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 and Programming</dc:title>
  <dc:creator>Peeraya Sripian</dc:creator>
  <cp:lastModifiedBy>Peeraya Sripian</cp:lastModifiedBy>
  <cp:revision>2</cp:revision>
  <dcterms:created xsi:type="dcterms:W3CDTF">2024-04-23T13:42:07Z</dcterms:created>
  <dcterms:modified xsi:type="dcterms:W3CDTF">2024-04-23T14:26:16Z</dcterms:modified>
</cp:coreProperties>
</file>